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30"/>
  </p:notesMasterIdLst>
  <p:handoutMasterIdLst>
    <p:handoutMasterId r:id="rId31"/>
  </p:handoutMasterIdLst>
  <p:sldIdLst>
    <p:sldId id="291" r:id="rId3"/>
    <p:sldId id="293" r:id="rId4"/>
    <p:sldId id="284" r:id="rId5"/>
    <p:sldId id="296" r:id="rId6"/>
    <p:sldId id="294" r:id="rId7"/>
    <p:sldId id="285" r:id="rId8"/>
    <p:sldId id="313" r:id="rId9"/>
    <p:sldId id="314" r:id="rId10"/>
    <p:sldId id="318" r:id="rId11"/>
    <p:sldId id="321" r:id="rId12"/>
    <p:sldId id="315" r:id="rId13"/>
    <p:sldId id="316" r:id="rId14"/>
    <p:sldId id="317" r:id="rId15"/>
    <p:sldId id="319" r:id="rId16"/>
    <p:sldId id="320" r:id="rId17"/>
    <p:sldId id="298" r:id="rId18"/>
    <p:sldId id="299" r:id="rId19"/>
    <p:sldId id="300" r:id="rId20"/>
    <p:sldId id="301" r:id="rId21"/>
    <p:sldId id="302" r:id="rId22"/>
    <p:sldId id="323" r:id="rId23"/>
    <p:sldId id="327" r:id="rId24"/>
    <p:sldId id="328" r:id="rId25"/>
    <p:sldId id="329" r:id="rId26"/>
    <p:sldId id="330" r:id="rId27"/>
    <p:sldId id="324" r:id="rId28"/>
    <p:sldId id="331" r:id="rId29"/>
  </p:sldIdLst>
  <p:sldSz cx="9144000" cy="6858000" type="screen4x3"/>
  <p:notesSz cx="7010400" cy="9296400"/>
  <p:defaultTextStyle>
    <a:defPPr>
      <a:defRPr lang="en-GB"/>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D4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7514" autoAdjust="0"/>
  </p:normalViewPr>
  <p:slideViewPr>
    <p:cSldViewPr>
      <p:cViewPr>
        <p:scale>
          <a:sx n="62" d="100"/>
          <a:sy n="62" d="100"/>
        </p:scale>
        <p:origin x="-510" y="-1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159" y="0"/>
            <a:ext cx="3038604" cy="465267"/>
          </a:xfrm>
          <a:prstGeom prst="rect">
            <a:avLst/>
          </a:prstGeom>
        </p:spPr>
        <p:txBody>
          <a:bodyPr vert="horz" lIns="91440" tIns="45720" rIns="91440" bIns="45720" rtlCol="0"/>
          <a:lstStyle>
            <a:lvl1pPr algn="r">
              <a:defRPr sz="1200"/>
            </a:lvl1pPr>
          </a:lstStyle>
          <a:p>
            <a:fld id="{DD15B27C-047F-42E4-9B1F-18C80986B362}" type="datetimeFigureOut">
              <a:rPr lang="en-GB" smtClean="0"/>
              <a:pPr/>
              <a:t>27/09/2012</a:t>
            </a:fld>
            <a:endParaRPr lang="en-GB"/>
          </a:p>
        </p:txBody>
      </p:sp>
      <p:sp>
        <p:nvSpPr>
          <p:cNvPr id="4" name="Footer Placeholder 3"/>
          <p:cNvSpPr>
            <a:spLocks noGrp="1"/>
          </p:cNvSpPr>
          <p:nvPr>
            <p:ph type="ftr" sz="quarter" idx="2"/>
          </p:nvPr>
        </p:nvSpPr>
        <p:spPr>
          <a:xfrm>
            <a:off x="0" y="8829647"/>
            <a:ext cx="3038604" cy="4652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647"/>
            <a:ext cx="3038604" cy="465267"/>
          </a:xfrm>
          <a:prstGeom prst="rect">
            <a:avLst/>
          </a:prstGeom>
        </p:spPr>
        <p:txBody>
          <a:bodyPr vert="horz" lIns="91440" tIns="45720" rIns="91440" bIns="45720" rtlCol="0" anchor="b"/>
          <a:lstStyle>
            <a:lvl1pPr algn="r">
              <a:defRPr sz="1200"/>
            </a:lvl1pPr>
          </a:lstStyle>
          <a:p>
            <a:fld id="{A1210FB4-71B4-422D-9904-D54996313DE7}" type="slidenum">
              <a:rPr lang="en-GB" smtClean="0"/>
              <a:pPr/>
              <a:t>‹#›</a:t>
            </a:fld>
            <a:endParaRPr lang="en-GB"/>
          </a:p>
        </p:txBody>
      </p:sp>
    </p:spTree>
    <p:extLst>
      <p:ext uri="{BB962C8B-B14F-4D97-AF65-F5344CB8AC3E}">
        <p14:creationId xmlns="" xmlns:p14="http://schemas.microsoft.com/office/powerpoint/2010/main" val="152827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DBE8202B-B058-4F9A-8982-BD5763F99A7A}" type="datetimeFigureOut">
              <a:rPr lang="en-GB" smtClean="0"/>
              <a:pPr/>
              <a:t>27/09/2012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9D5A72FD-BF52-4B04-B4F4-F76CFE4CCC12}" type="slidenum">
              <a:rPr lang="en-GB" smtClean="0"/>
              <a:pPr/>
              <a:t>‹#›</a:t>
            </a:fld>
            <a:endParaRPr lang="en-GB"/>
          </a:p>
        </p:txBody>
      </p:sp>
    </p:spTree>
    <p:extLst>
      <p:ext uri="{BB962C8B-B14F-4D97-AF65-F5344CB8AC3E}">
        <p14:creationId xmlns="" xmlns:p14="http://schemas.microsoft.com/office/powerpoint/2010/main" val="23611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5A72FD-BF52-4B04-B4F4-F76CFE4CCC1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Speaking</a:t>
            </a:r>
            <a:r>
              <a:rPr lang="en-GB" baseline="0" dirty="0" smtClean="0"/>
              <a:t> from an ONS context.  Responsibility for provision of Census outputs for England and Wales. NRS and NISRA for Scotland and NI respectively.</a:t>
            </a:r>
          </a:p>
          <a:p>
            <a:endParaRPr lang="en-GB" baseline="0" dirty="0" smtClean="0"/>
          </a:p>
          <a:p>
            <a:r>
              <a:rPr lang="en-GB" baseline="0" dirty="0" smtClean="0"/>
              <a:t>So..   Within ONS, taking all that data provided on Census forms, and producing statistical outputs.</a:t>
            </a:r>
          </a:p>
          <a:p>
            <a:endParaRPr lang="en-GB" baseline="0" dirty="0" smtClean="0"/>
          </a:p>
          <a:p>
            <a:r>
              <a:rPr lang="en-GB" baseline="0" dirty="0" smtClean="0"/>
              <a:t>Those outputs are required by, and will be used by a wide range of different types of uses for a wide range of needs and purposes.</a:t>
            </a:r>
          </a:p>
          <a:p>
            <a:endParaRPr lang="en-GB" baseline="0" dirty="0" smtClean="0"/>
          </a:p>
          <a:p>
            <a:r>
              <a:rPr lang="en-GB" baseline="0" dirty="0" smtClean="0"/>
              <a:t>Our goal/objective, is to get the most benefit or value derived from those statistics.  That is doe by you the users, not ourselves.. So we need to make sure we provide the data in ways that enables the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5A72FD-BF52-4B04-B4F4-F76CFE4CCC12}"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BIG%20DISK:ONS_Final%20Logos%20Folder%2028.02.08:NEW%20ONS%20Logos:JPEG%20HI:ONS_RGB.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381000" y="304800"/>
            <a:ext cx="3048000" cy="1219200"/>
          </a:xfrm>
          <a:prstGeom prst="rect">
            <a:avLst/>
          </a:prstGeom>
          <a:noFill/>
          <a:ln w="9525">
            <a:noFill/>
            <a:miter lim="800000"/>
            <a:headEnd/>
            <a:tailEnd/>
          </a:ln>
        </p:spPr>
      </p:pic>
      <p:sp>
        <p:nvSpPr>
          <p:cNvPr id="3074" name="Rectangle 2"/>
          <p:cNvSpPr>
            <a:spLocks noGrp="1" noChangeArrowheads="1"/>
          </p:cNvSpPr>
          <p:nvPr>
            <p:ph type="ctrTitle"/>
          </p:nvPr>
        </p:nvSpPr>
        <p:spPr>
          <a:xfrm>
            <a:off x="457200" y="3124200"/>
            <a:ext cx="7772400" cy="1143000"/>
          </a:xfrm>
        </p:spPr>
        <p:txBody>
          <a:bodyPr/>
          <a:lstStyle>
            <a:lvl1pPr>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457200" y="4419600"/>
            <a:ext cx="6400800" cy="1752600"/>
          </a:xfrm>
        </p:spPr>
        <p:txBody>
          <a:bodyPr/>
          <a:lstStyle>
            <a:lvl1pPr marL="0" indent="0">
              <a:buFontTx/>
              <a:buNone/>
              <a:defRPr/>
            </a:lvl1pPr>
          </a:lstStyle>
          <a:p>
            <a:r>
              <a:rPr lang="en-US" smtClean="0"/>
              <a:t>Click to edit Master subtitle style</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06B6777-253D-4B07-B0D0-91115C52375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9F7FFDD-E29A-4205-B416-A5F76F0392C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F62E73F-0D70-4C48-8260-C2506737D10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5780778-A8C7-4EEE-871C-155D7869F2E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B088DA-6C9B-4777-9A64-DB1FB742D6A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54D197-AFB9-4851-9C77-0F77FE5E3CC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8E34F4-2735-46E5-A964-E94DD7AC883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C3DE5B-D71C-463F-B96A-6EA00C09097C}"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5EA030-E240-4F79-A387-97666BCE416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9E9D064-54C2-4B0A-A632-575337EF39CE}"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0431EC-BF3A-48D2-8A07-93ED1A4D435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6FE837-9027-44FE-852F-B6F89C05449F}"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FDF3DA-3B38-4535-BF87-5F7BB77A4B09}"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1A30DD-874E-4510-B96B-E9C06639319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01C7C3-23D2-433D-B45A-6B4FFA52441E}"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D719E7-64DF-4838-BF1E-302FD7CC350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EDF614-FED2-4821-8B19-9B06CA0ACBE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AB5AED-CD58-4402-AC8D-302948EF89F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1FDBB1E-A397-49E2-AACD-1ED4E2E4F8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9620524-0957-48C1-B840-982CC6FCCDB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71FBBBF-4E1F-4411-A1A5-DBD4FEB5D1A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1284F9-6A18-478E-89C2-872980E7D6D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874A15-56C2-47F7-AE50-DD22F6FF567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E382141B-2C67-4B84-9DC6-F5AB0E5FF9A7}" type="slidenum">
              <a:rPr lang="en-GB"/>
              <a:pPr>
                <a:defRPr/>
              </a:pPr>
              <a:t>‹#›</a:t>
            </a:fld>
            <a:endParaRPr lang="en-GB"/>
          </a:p>
        </p:txBody>
      </p:sp>
      <p:sp>
        <p:nvSpPr>
          <p:cNvPr id="1031" name="Line 7"/>
          <p:cNvSpPr>
            <a:spLocks noChangeShapeType="1"/>
          </p:cNvSpPr>
          <p:nvPr/>
        </p:nvSpPr>
        <p:spPr bwMode="auto">
          <a:xfrm>
            <a:off x="381000" y="1143000"/>
            <a:ext cx="8458200" cy="0"/>
          </a:xfrm>
          <a:prstGeom prst="line">
            <a:avLst/>
          </a:prstGeom>
          <a:noFill/>
          <a:ln w="9525">
            <a:solidFill>
              <a:srgbClr val="9BA921"/>
            </a:solidFill>
            <a:round/>
            <a:headEnd/>
            <a:tailEnd/>
          </a:ln>
        </p:spPr>
        <p:txBody>
          <a:bodyPr wrap="none" anchor="ctr"/>
          <a:lstStyle/>
          <a:p>
            <a:pPr eaLnBrk="0" hangingPunct="0">
              <a:defRPr/>
            </a:pPr>
            <a:endParaRPr lang="en-GB">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74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eaLnBrk="0" fontAlgn="base" hangingPunct="0">
        <a:spcBef>
          <a:spcPct val="0"/>
        </a:spcBef>
        <a:spcAft>
          <a:spcPct val="0"/>
        </a:spcAft>
        <a:defRPr sz="3200" b="1">
          <a:solidFill>
            <a:srgbClr val="002D46"/>
          </a:solidFill>
          <a:latin typeface="+mj-lt"/>
          <a:ea typeface="+mj-ea"/>
          <a:cs typeface="ＭＳ Ｐゴシック"/>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002D46"/>
          </a:solidFill>
          <a:latin typeface="Arial" charset="0"/>
          <a:ea typeface="ＭＳ Ｐゴシック" pitchFamily="1" charset="-128"/>
        </a:defRPr>
      </a:lvl6pPr>
      <a:lvl7pPr marL="914400" algn="l" rtl="0" eaLnBrk="1" fontAlgn="base" hangingPunct="1">
        <a:spcBef>
          <a:spcPct val="0"/>
        </a:spcBef>
        <a:spcAft>
          <a:spcPct val="0"/>
        </a:spcAft>
        <a:defRPr sz="3200" b="1">
          <a:solidFill>
            <a:srgbClr val="002D46"/>
          </a:solidFill>
          <a:latin typeface="Arial" charset="0"/>
          <a:ea typeface="ＭＳ Ｐゴシック" pitchFamily="1" charset="-128"/>
        </a:defRPr>
      </a:lvl7pPr>
      <a:lvl8pPr marL="1371600" algn="l" rtl="0" eaLnBrk="1" fontAlgn="base" hangingPunct="1">
        <a:spcBef>
          <a:spcPct val="0"/>
        </a:spcBef>
        <a:spcAft>
          <a:spcPct val="0"/>
        </a:spcAft>
        <a:defRPr sz="3200" b="1">
          <a:solidFill>
            <a:srgbClr val="002D46"/>
          </a:solidFill>
          <a:latin typeface="Arial" charset="0"/>
          <a:ea typeface="ＭＳ Ｐゴシック" pitchFamily="1" charset="-128"/>
        </a:defRPr>
      </a:lvl8pPr>
      <a:lvl9pPr marL="1828800" algn="l" rtl="0" eaLnBrk="1" fontAlgn="base" hangingPunct="1">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ＭＳ Ｐゴシック"/>
        </a:defRPr>
      </a:lvl1pPr>
      <a:lvl2pPr marL="763588" indent="-285750" algn="l" rtl="0" eaLnBrk="0" fontAlgn="base" hangingPunct="0">
        <a:spcBef>
          <a:spcPct val="20000"/>
        </a:spcBef>
        <a:spcAft>
          <a:spcPct val="0"/>
        </a:spcAft>
        <a:defRPr sz="2400">
          <a:solidFill>
            <a:srgbClr val="002D46"/>
          </a:solidFill>
          <a:latin typeface="+mn-lt"/>
          <a:ea typeface="+mn-ea"/>
          <a:cs typeface="ＭＳ Ｐゴシック"/>
        </a:defRPr>
      </a:lvl2pPr>
      <a:lvl3pPr marL="1182688" indent="-228600" algn="l" rtl="0" eaLnBrk="0" fontAlgn="base" hangingPunct="0">
        <a:spcBef>
          <a:spcPct val="20000"/>
        </a:spcBef>
        <a:spcAft>
          <a:spcPct val="0"/>
        </a:spcAft>
        <a:buChar char="•"/>
        <a:defRPr sz="2000">
          <a:solidFill>
            <a:srgbClr val="002D46"/>
          </a:solidFill>
          <a:latin typeface="+mn-lt"/>
          <a:ea typeface="+mn-ea"/>
          <a:cs typeface="ＭＳ Ｐゴシック"/>
        </a:defRPr>
      </a:lvl3pPr>
      <a:lvl4pPr marL="1619250" indent="-246063" algn="l" rtl="0" eaLnBrk="0" fontAlgn="base" hangingPunct="0">
        <a:spcBef>
          <a:spcPct val="20000"/>
        </a:spcBef>
        <a:spcAft>
          <a:spcPct val="0"/>
        </a:spcAft>
        <a:defRPr>
          <a:solidFill>
            <a:srgbClr val="002D46"/>
          </a:solidFill>
          <a:latin typeface="+mn-lt"/>
          <a:ea typeface="+mn-ea"/>
          <a:cs typeface="ＭＳ Ｐゴシック"/>
        </a:defRPr>
      </a:lvl4pPr>
      <a:lvl5pPr marL="2057400" indent="-228600" algn="l" rtl="0" eaLnBrk="0" fontAlgn="base" hangingPunct="0">
        <a:spcBef>
          <a:spcPct val="20000"/>
        </a:spcBef>
        <a:spcAft>
          <a:spcPct val="0"/>
        </a:spcAft>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GB"/>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GB"/>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C99946D4-27FA-4C38-80E1-9E559D615959}" type="slidenum">
              <a:rPr lang="en-GB"/>
              <a:pPr>
                <a:defRPr/>
              </a:pPr>
              <a:t>‹#›</a:t>
            </a:fld>
            <a:endParaRPr lang="en-GB"/>
          </a:p>
        </p:txBody>
      </p:sp>
      <p:sp>
        <p:nvSpPr>
          <p:cNvPr id="6151" name="Line 7"/>
          <p:cNvSpPr>
            <a:spLocks noChangeShapeType="1"/>
          </p:cNvSpPr>
          <p:nvPr/>
        </p:nvSpPr>
        <p:spPr bwMode="auto">
          <a:xfrm>
            <a:off x="381000" y="1143000"/>
            <a:ext cx="8458200" cy="0"/>
          </a:xfrm>
          <a:prstGeom prst="line">
            <a:avLst/>
          </a:prstGeom>
          <a:noFill/>
          <a:ln w="9525">
            <a:solidFill>
              <a:srgbClr val="9BA921"/>
            </a:solidFill>
            <a:round/>
            <a:headEnd/>
            <a:tailEnd/>
          </a:ln>
        </p:spPr>
        <p:txBody>
          <a:bodyPr wrap="none" anchor="ctr"/>
          <a:lstStyle/>
          <a:p>
            <a:pPr eaLnBrk="0" hangingPunct="0">
              <a:defRPr/>
            </a:pPr>
            <a:endParaRPr lang="en-GB">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defRPr>
      </a:lvl2pPr>
      <a:lvl3pPr algn="l" rtl="0" eaLnBrk="0" fontAlgn="base" hangingPunct="0">
        <a:spcBef>
          <a:spcPct val="0"/>
        </a:spcBef>
        <a:spcAft>
          <a:spcPct val="0"/>
        </a:spcAft>
        <a:defRPr sz="3200" b="1">
          <a:solidFill>
            <a:srgbClr val="002D46"/>
          </a:solidFill>
          <a:latin typeface="Arial" charset="0"/>
        </a:defRPr>
      </a:lvl3pPr>
      <a:lvl4pPr algn="l" rtl="0" eaLnBrk="0" fontAlgn="base" hangingPunct="0">
        <a:spcBef>
          <a:spcPct val="0"/>
        </a:spcBef>
        <a:spcAft>
          <a:spcPct val="0"/>
        </a:spcAft>
        <a:defRPr sz="3200" b="1">
          <a:solidFill>
            <a:srgbClr val="002D46"/>
          </a:solidFill>
          <a:latin typeface="Arial" charset="0"/>
        </a:defRPr>
      </a:lvl4pPr>
      <a:lvl5pPr algn="l" rtl="0" eaLnBrk="0" fontAlgn="base" hangingPunct="0">
        <a:spcBef>
          <a:spcPct val="0"/>
        </a:spcBef>
        <a:spcAft>
          <a:spcPct val="0"/>
        </a:spcAft>
        <a:defRPr sz="3200" b="1">
          <a:solidFill>
            <a:srgbClr val="002D46"/>
          </a:solidFill>
          <a:latin typeface="Arial" charset="0"/>
        </a:defRPr>
      </a:lvl5pPr>
      <a:lvl6pPr marL="457200" algn="l" rtl="0" fontAlgn="base">
        <a:spcBef>
          <a:spcPct val="0"/>
        </a:spcBef>
        <a:spcAft>
          <a:spcPct val="0"/>
        </a:spcAft>
        <a:defRPr sz="3200" b="1">
          <a:solidFill>
            <a:srgbClr val="002D46"/>
          </a:solidFill>
          <a:latin typeface="Arial" charset="0"/>
        </a:defRPr>
      </a:lvl6pPr>
      <a:lvl7pPr marL="914400" algn="l" rtl="0" fontAlgn="base">
        <a:spcBef>
          <a:spcPct val="0"/>
        </a:spcBef>
        <a:spcAft>
          <a:spcPct val="0"/>
        </a:spcAft>
        <a:defRPr sz="3200" b="1">
          <a:solidFill>
            <a:srgbClr val="002D46"/>
          </a:solidFill>
          <a:latin typeface="Arial" charset="0"/>
        </a:defRPr>
      </a:lvl7pPr>
      <a:lvl8pPr marL="1371600" algn="l" rtl="0" fontAlgn="base">
        <a:spcBef>
          <a:spcPct val="0"/>
        </a:spcBef>
        <a:spcAft>
          <a:spcPct val="0"/>
        </a:spcAft>
        <a:defRPr sz="3200" b="1">
          <a:solidFill>
            <a:srgbClr val="002D46"/>
          </a:solidFill>
          <a:latin typeface="Arial" charset="0"/>
        </a:defRPr>
      </a:lvl8pPr>
      <a:lvl9pPr marL="1828800" algn="l" rtl="0" fontAlgn="base">
        <a:spcBef>
          <a:spcPct val="0"/>
        </a:spcBef>
        <a:spcAft>
          <a:spcPct val="0"/>
        </a:spcAft>
        <a:defRPr sz="3200" b="1">
          <a:solidFill>
            <a:srgbClr val="002D46"/>
          </a:solidFill>
          <a:latin typeface="Arial" charset="0"/>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42950" indent="-285750" algn="l" rtl="0" eaLnBrk="0" fontAlgn="base" hangingPunct="0">
        <a:spcBef>
          <a:spcPct val="20000"/>
        </a:spcBef>
        <a:spcAft>
          <a:spcPct val="0"/>
        </a:spcAft>
        <a:defRPr sz="2400">
          <a:solidFill>
            <a:srgbClr val="002D46"/>
          </a:solidFill>
          <a:latin typeface="+mn-lt"/>
        </a:defRPr>
      </a:lvl2pPr>
      <a:lvl3pPr marL="1143000" indent="-228600" algn="l" rtl="0" eaLnBrk="0" fontAlgn="base" hangingPunct="0">
        <a:spcBef>
          <a:spcPct val="20000"/>
        </a:spcBef>
        <a:spcAft>
          <a:spcPct val="0"/>
        </a:spcAft>
        <a:buChar char="•"/>
        <a:defRPr sz="2000">
          <a:solidFill>
            <a:srgbClr val="002D46"/>
          </a:solidFill>
          <a:latin typeface="+mn-lt"/>
        </a:defRPr>
      </a:lvl3pPr>
      <a:lvl4pPr marL="1600200" indent="-228600" algn="l" rtl="0" eaLnBrk="0" fontAlgn="base" hangingPunct="0">
        <a:spcBef>
          <a:spcPct val="20000"/>
        </a:spcBef>
        <a:spcAft>
          <a:spcPct val="0"/>
        </a:spcAft>
        <a:defRPr>
          <a:solidFill>
            <a:srgbClr val="002D46"/>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ns.gov.uk/ons/guide-method/census/2011/census-data/2011-census-prospectus/release-plans-for-2011-census-statistics/index.html" TargetMode="External"/><Relationship Id="rId7" Type="http://schemas.openxmlformats.org/officeDocument/2006/relationships/hyperlink" Target="http://www.statsusernet.org.uk/Home/" TargetMode="External"/><Relationship Id="rId2" Type="http://schemas.openxmlformats.org/officeDocument/2006/relationships/hyperlink" Target="mailto:smc.team@ons.gsi.gov.uk" TargetMode="External"/><Relationship Id="rId1" Type="http://schemas.openxmlformats.org/officeDocument/2006/relationships/slideLayout" Target="../slideLayouts/slideLayout2.xml"/><Relationship Id="rId6" Type="http://schemas.openxmlformats.org/officeDocument/2006/relationships/hyperlink" Target="mailto:ONSAPI@ons.gsi.gov.uk" TargetMode="External"/><Relationship Id="rId5" Type="http://schemas.openxmlformats.org/officeDocument/2006/relationships/hyperlink" Target="mailto:Stephen.d.kay@ons.gsi.gov.uk" TargetMode="External"/><Relationship Id="rId4" Type="http://schemas.openxmlformats.org/officeDocument/2006/relationships/hyperlink" Target="http://www.ons.gov.uk/ons/external-links/census-2011/mailchimp---2011-census-prospectu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ns.gov.uk/"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08920"/>
            <a:ext cx="7556376" cy="1143000"/>
          </a:xfrm>
        </p:spPr>
        <p:txBody>
          <a:bodyPr/>
          <a:lstStyle/>
          <a:p>
            <a:pPr algn="r"/>
            <a:r>
              <a:rPr lang="en-GB" sz="3600" dirty="0" smtClean="0"/>
              <a:t>Dissemination Channels for the </a:t>
            </a:r>
            <a:r>
              <a:rPr lang="en-GB" sz="3600" dirty="0" smtClean="0"/>
              <a:t>2011 </a:t>
            </a:r>
            <a:r>
              <a:rPr lang="en-GB" sz="3600" dirty="0" smtClean="0"/>
              <a:t>Census data</a:t>
            </a:r>
            <a:br>
              <a:rPr lang="en-GB" sz="3600" dirty="0" smtClean="0"/>
            </a:br>
            <a:r>
              <a:rPr lang="en-GB" sz="3600" dirty="0" smtClean="0"/>
              <a:t/>
            </a:r>
            <a:br>
              <a:rPr lang="en-GB" sz="3600" dirty="0" smtClean="0"/>
            </a:br>
            <a:r>
              <a:rPr lang="en-GB" sz="2400" dirty="0" smtClean="0"/>
              <a:t>Accessing ONS data</a:t>
            </a:r>
            <a:endParaRPr lang="en-GB" sz="2400" dirty="0"/>
          </a:p>
        </p:txBody>
      </p:sp>
      <p:sp>
        <p:nvSpPr>
          <p:cNvPr id="3" name="Subtitle 2"/>
          <p:cNvSpPr>
            <a:spLocks noGrp="1"/>
          </p:cNvSpPr>
          <p:nvPr>
            <p:ph type="subTitle" idx="1"/>
          </p:nvPr>
        </p:nvSpPr>
        <p:spPr>
          <a:xfrm>
            <a:off x="457200" y="5229200"/>
            <a:ext cx="7787208" cy="943000"/>
          </a:xfrm>
        </p:spPr>
        <p:txBody>
          <a:bodyPr/>
          <a:lstStyle/>
          <a:p>
            <a:pPr algn="r"/>
            <a:r>
              <a:rPr lang="en-GB" sz="2400" dirty="0" smtClean="0"/>
              <a:t>Callum Foster</a:t>
            </a:r>
          </a:p>
          <a:p>
            <a:pPr algn="r"/>
            <a:r>
              <a:rPr lang="en-GB" sz="1800" dirty="0" smtClean="0"/>
              <a:t>Office for National Statistics</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API Demonstrations</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Bulk Supply</a:t>
            </a:r>
            <a:endParaRPr lang="en-GB" dirty="0"/>
          </a:p>
        </p:txBody>
      </p:sp>
      <p:sp>
        <p:nvSpPr>
          <p:cNvPr id="3" name="Content Placeholder 2"/>
          <p:cNvSpPr>
            <a:spLocks noGrp="1"/>
          </p:cNvSpPr>
          <p:nvPr>
            <p:ph idx="1"/>
          </p:nvPr>
        </p:nvSpPr>
        <p:spPr/>
        <p:txBody>
          <a:bodyPr/>
          <a:lstStyle/>
          <a:p>
            <a:r>
              <a:rPr lang="en-GB" dirty="0" smtClean="0"/>
              <a:t>All tables for a given release on a ‘hard media’ (e.g. CD/DVD or portable hard drive)</a:t>
            </a:r>
            <a:br>
              <a:rPr lang="en-GB" dirty="0" smtClean="0"/>
            </a:br>
            <a:endParaRPr lang="en-GB" dirty="0" smtClean="0"/>
          </a:p>
          <a:p>
            <a:r>
              <a:rPr lang="en-GB" dirty="0" smtClean="0"/>
              <a:t>On request to Census Customer Services</a:t>
            </a:r>
          </a:p>
          <a:p>
            <a:endParaRPr lang="en-GB" dirty="0" smtClean="0"/>
          </a:p>
          <a:p>
            <a:r>
              <a:rPr lang="en-GB" dirty="0" smtClean="0"/>
              <a:t>CSV format (working group agreed) and XML (SDMX)</a:t>
            </a:r>
          </a:p>
          <a:p>
            <a:endParaRPr lang="en-GB" dirty="0" smtClean="0"/>
          </a:p>
          <a:p>
            <a:r>
              <a:rPr lang="en-GB" dirty="0" smtClean="0"/>
              <a:t>Planning to provide cell numbered table layouts prior to release of data</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a:t>
            </a:r>
            <a:r>
              <a:rPr lang="en-GB" dirty="0" err="1" smtClean="0"/>
              <a:t>Microdata</a:t>
            </a:r>
            <a:r>
              <a:rPr lang="en-GB" dirty="0" smtClean="0"/>
              <a:t> Lab</a:t>
            </a:r>
            <a:endParaRPr lang="en-GB" dirty="0"/>
          </a:p>
        </p:txBody>
      </p:sp>
      <p:sp>
        <p:nvSpPr>
          <p:cNvPr id="3" name="Content Placeholder 2"/>
          <p:cNvSpPr>
            <a:spLocks noGrp="1"/>
          </p:cNvSpPr>
          <p:nvPr>
            <p:ph idx="1"/>
          </p:nvPr>
        </p:nvSpPr>
        <p:spPr/>
        <p:txBody>
          <a:bodyPr/>
          <a:lstStyle/>
          <a:p>
            <a:pPr eaLnBrk="1" hangingPunct="1">
              <a:spcBef>
                <a:spcPct val="0"/>
              </a:spcBef>
              <a:buFont typeface="Arial" pitchFamily="34" charset="0"/>
              <a:buChar char="•"/>
            </a:pPr>
            <a:r>
              <a:rPr lang="en-GB" dirty="0" smtClean="0"/>
              <a:t>Will provide access to a range of SARS (Sample of </a:t>
            </a:r>
            <a:r>
              <a:rPr lang="en-GB" dirty="0" err="1" smtClean="0"/>
              <a:t>Anonymised</a:t>
            </a:r>
            <a:r>
              <a:rPr lang="en-GB" dirty="0" smtClean="0"/>
              <a:t> Records) products building on those produced in 2001</a:t>
            </a:r>
            <a:br>
              <a:rPr lang="en-GB" dirty="0" smtClean="0"/>
            </a:br>
            <a:endParaRPr lang="en-GB" dirty="0" smtClean="0"/>
          </a:p>
          <a:p>
            <a:pPr eaLnBrk="1" hangingPunct="1">
              <a:spcBef>
                <a:spcPct val="0"/>
              </a:spcBef>
              <a:buFont typeface="Arial" pitchFamily="34" charset="0"/>
              <a:buChar char="•"/>
            </a:pPr>
            <a:r>
              <a:rPr lang="en-GB" dirty="0" smtClean="0"/>
              <a:t>This provides access to a sample of unit level data which has been made anonymous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Census Partners / Intermediaries / Products</a:t>
            </a:r>
            <a:endParaRPr lang="en-GB" sz="2800" dirty="0"/>
          </a:p>
        </p:txBody>
      </p:sp>
      <p:sp>
        <p:nvSpPr>
          <p:cNvPr id="3" name="Content Placeholder 2"/>
          <p:cNvSpPr>
            <a:spLocks noGrp="1"/>
          </p:cNvSpPr>
          <p:nvPr>
            <p:ph idx="1"/>
          </p:nvPr>
        </p:nvSpPr>
        <p:spPr>
          <a:xfrm>
            <a:off x="683568" y="1340768"/>
            <a:ext cx="7772400" cy="4572000"/>
          </a:xfrm>
        </p:spPr>
        <p:txBody>
          <a:bodyPr/>
          <a:lstStyle/>
          <a:p>
            <a:r>
              <a:rPr lang="en-GB" sz="2400" dirty="0" smtClean="0"/>
              <a:t>Other non-ONS systems that also provide users with access to Census data (and often other data as well)</a:t>
            </a:r>
          </a:p>
          <a:p>
            <a:endParaRPr lang="en-GB" sz="2400" dirty="0" smtClean="0"/>
          </a:p>
          <a:p>
            <a:r>
              <a:rPr lang="en-GB" sz="2400" dirty="0" smtClean="0"/>
              <a:t>Range of types</a:t>
            </a:r>
          </a:p>
          <a:p>
            <a:endParaRPr lang="en-GB" sz="2400" dirty="0" smtClean="0"/>
          </a:p>
          <a:p>
            <a:r>
              <a:rPr lang="en-GB" sz="2400" dirty="0" smtClean="0"/>
              <a:t>Often are more focused and best suited for providing Census data to specific audience types</a:t>
            </a:r>
          </a:p>
          <a:p>
            <a:endParaRPr lang="en-GB" sz="2400" dirty="0" smtClean="0"/>
          </a:p>
          <a:p>
            <a:r>
              <a:rPr lang="en-GB" sz="2400" dirty="0" smtClean="0"/>
              <a:t>Encouraged by ONS (complementary not competitive)</a:t>
            </a:r>
          </a:p>
          <a:p>
            <a:endParaRPr lang="en-GB" sz="2400" dirty="0" smtClean="0"/>
          </a:p>
          <a:p>
            <a:r>
              <a:rPr lang="en-GB" sz="2400" dirty="0" smtClean="0"/>
              <a:t>As well as alternative access, other organisations produce value added outputs</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683568" y="260648"/>
            <a:ext cx="8136904" cy="6488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3600" i="1" dirty="0" smtClean="0"/>
              <a:t>“What outputs are available on which system when?”</a:t>
            </a:r>
            <a:endParaRPr lang="en-GB" sz="3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48072" y="885423"/>
            <a:ext cx="7884368" cy="218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2" cstate="print"/>
          <a:srcRect/>
          <a:stretch>
            <a:fillRect/>
          </a:stretch>
        </p:blipFill>
        <p:spPr bwMode="auto">
          <a:xfrm>
            <a:off x="611560" y="863780"/>
            <a:ext cx="7908429" cy="328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624011" y="908720"/>
            <a:ext cx="7908429" cy="4211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539552" y="807182"/>
            <a:ext cx="7980437" cy="5286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or from your perspective</a:t>
            </a:r>
            <a:endParaRPr lang="en-GB" dirty="0"/>
          </a:p>
        </p:txBody>
      </p:sp>
      <p:sp>
        <p:nvSpPr>
          <p:cNvPr id="3" name="Content Placeholder 2"/>
          <p:cNvSpPr>
            <a:spLocks noGrp="1"/>
          </p:cNvSpPr>
          <p:nvPr>
            <p:ph idx="1"/>
          </p:nvPr>
        </p:nvSpPr>
        <p:spPr/>
        <p:txBody>
          <a:bodyPr/>
          <a:lstStyle/>
          <a:p>
            <a:r>
              <a:rPr lang="en-GB" sz="3200" i="1" dirty="0" smtClean="0"/>
              <a:t>“How and when can I get my hands on the Census data, and what tools will we be provided to help me access and use the data?”</a:t>
            </a:r>
            <a:endParaRPr lang="en-GB" sz="32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Focus on Release 2 </a:t>
            </a:r>
            <a:br>
              <a:rPr lang="en-GB" dirty="0" smtClean="0"/>
            </a:br>
            <a:r>
              <a:rPr lang="en-GB" sz="2000" dirty="0" smtClean="0"/>
              <a:t>Key and Quick Statistics</a:t>
            </a:r>
            <a:endParaRPr lang="en-GB" sz="2000" dirty="0"/>
          </a:p>
        </p:txBody>
      </p:sp>
      <p:sp>
        <p:nvSpPr>
          <p:cNvPr id="3" name="Content Placeholder 2"/>
          <p:cNvSpPr>
            <a:spLocks noGrp="1"/>
          </p:cNvSpPr>
          <p:nvPr>
            <p:ph idx="1"/>
          </p:nvPr>
        </p:nvSpPr>
        <p:spPr>
          <a:xfrm>
            <a:off x="685800" y="1196752"/>
            <a:ext cx="7772400" cy="4899248"/>
          </a:xfrm>
        </p:spPr>
        <p:txBody>
          <a:bodyPr/>
          <a:lstStyle/>
          <a:p>
            <a:r>
              <a:rPr lang="en-GB" dirty="0" smtClean="0"/>
              <a:t>ONS Website</a:t>
            </a:r>
          </a:p>
          <a:p>
            <a:pPr lvl="1">
              <a:buFont typeface="Arial" pitchFamily="34" charset="0"/>
              <a:buChar char="•"/>
            </a:pPr>
            <a:r>
              <a:rPr lang="en-GB" sz="2000" dirty="0" smtClean="0"/>
              <a:t>Headlines, Bulletins, Analysis, Data Visualisations, and signposting through to detailed data held on:</a:t>
            </a:r>
          </a:p>
          <a:p>
            <a:pPr lvl="1">
              <a:buFont typeface="Arial" pitchFamily="34" charset="0"/>
              <a:buChar char="•"/>
            </a:pPr>
            <a:endParaRPr lang="en-GB" sz="800" dirty="0" smtClean="0"/>
          </a:p>
          <a:p>
            <a:r>
              <a:rPr lang="en-GB" dirty="0" smtClean="0"/>
              <a:t>Neighbourhood Statistics</a:t>
            </a:r>
            <a:br>
              <a:rPr lang="en-GB" dirty="0" smtClean="0"/>
            </a:br>
            <a:r>
              <a:rPr lang="en-GB" dirty="0" smtClean="0"/>
              <a:t>	</a:t>
            </a:r>
            <a:r>
              <a:rPr lang="en-GB" sz="1800" dirty="0" smtClean="0"/>
              <a:t>Main journeys:</a:t>
            </a:r>
          </a:p>
          <a:p>
            <a:pPr marL="1790700" lvl="3" indent="-457200">
              <a:buFont typeface="+mj-lt"/>
              <a:buAutoNum type="arabicPeriod"/>
            </a:pPr>
            <a:r>
              <a:rPr lang="en-GB" sz="1600" dirty="0" smtClean="0"/>
              <a:t>Neighbourhood Summary</a:t>
            </a:r>
          </a:p>
          <a:p>
            <a:pPr marL="1790700" lvl="3" indent="-457200">
              <a:buFont typeface="+mj-lt"/>
              <a:buAutoNum type="arabicPeriod"/>
            </a:pPr>
            <a:r>
              <a:rPr lang="en-GB" sz="1600" dirty="0" smtClean="0"/>
              <a:t>Data for a single area</a:t>
            </a:r>
          </a:p>
          <a:p>
            <a:pPr marL="1790700" lvl="3" indent="-457200">
              <a:buFont typeface="+mj-lt"/>
              <a:buAutoNum type="arabicPeriod"/>
            </a:pPr>
            <a:r>
              <a:rPr lang="en-GB" sz="1600" dirty="0" smtClean="0"/>
              <a:t>Download complete datasets</a:t>
            </a:r>
          </a:p>
          <a:p>
            <a:pPr marL="1790700" lvl="3" indent="-457200">
              <a:buFont typeface="+mj-lt"/>
              <a:buAutoNum type="arabicPeriod"/>
            </a:pPr>
            <a:r>
              <a:rPr lang="en-GB" sz="1600" dirty="0" smtClean="0"/>
              <a:t>Customise (data for user specified, multiple areas and topics)</a:t>
            </a:r>
          </a:p>
          <a:p>
            <a:pPr marL="1790700" lvl="3" indent="-457200">
              <a:buFont typeface="+mj-lt"/>
              <a:buAutoNum type="arabicPeriod"/>
            </a:pPr>
            <a:r>
              <a:rPr lang="en-GB" sz="1600" dirty="0" smtClean="0"/>
              <a:t>Boundary viewer</a:t>
            </a:r>
          </a:p>
          <a:p>
            <a:pPr>
              <a:buFont typeface="Arial" pitchFamily="34" charset="0"/>
              <a:buChar char="•"/>
            </a:pPr>
            <a:endParaRPr lang="en-GB" sz="800" dirty="0" smtClean="0"/>
          </a:p>
          <a:p>
            <a:pPr>
              <a:buFont typeface="Arial" pitchFamily="34" charset="0"/>
              <a:buChar char="•"/>
            </a:pPr>
            <a:r>
              <a:rPr lang="en-GB" dirty="0" smtClean="0"/>
              <a:t>and </a:t>
            </a:r>
            <a:r>
              <a:rPr lang="en-GB" dirty="0" err="1" smtClean="0"/>
              <a:t>Nomis</a:t>
            </a:r>
            <a:endParaRPr lang="en-GB" dirty="0" smtClean="0"/>
          </a:p>
          <a:p>
            <a:pPr lvl="2">
              <a:buNone/>
            </a:pPr>
            <a:r>
              <a:rPr lang="en-GB" sz="1600" dirty="0" smtClean="0"/>
              <a:t>Similar journeys to </a:t>
            </a:r>
            <a:r>
              <a:rPr lang="en-GB" sz="1600" dirty="0" err="1" smtClean="0"/>
              <a:t>NeSS</a:t>
            </a:r>
            <a:endParaRPr lang="en-GB" sz="1600" dirty="0" smtClean="0"/>
          </a:p>
          <a:p>
            <a:pPr algn="r">
              <a:buFont typeface="Arial" pitchFamily="34" charset="0"/>
              <a:buChar char="•"/>
            </a:pPr>
            <a:endParaRPr lang="en-GB" sz="1800" dirty="0" smtClean="0"/>
          </a:p>
          <a:p>
            <a:pPr algn="r">
              <a:buNone/>
            </a:pPr>
            <a:r>
              <a:rPr lang="en-GB" sz="1800" dirty="0" smtClean="0"/>
              <a:t>Note: both </a:t>
            </a:r>
            <a:r>
              <a:rPr lang="en-GB" sz="1800" dirty="0" err="1" smtClean="0"/>
              <a:t>NeSS</a:t>
            </a:r>
            <a:r>
              <a:rPr lang="en-GB" sz="1800" dirty="0" smtClean="0"/>
              <a:t> and </a:t>
            </a:r>
            <a:r>
              <a:rPr lang="en-GB" sz="1800" dirty="0" err="1" smtClean="0"/>
              <a:t>Nomis</a:t>
            </a:r>
            <a:r>
              <a:rPr lang="en-GB" sz="1800" dirty="0" smtClean="0"/>
              <a:t> do have own APIs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9874" y="692696"/>
            <a:ext cx="8916622" cy="5560631"/>
          </a:xfrm>
          <a:prstGeom prst="rect">
            <a:avLst/>
          </a:prstGeom>
          <a:noFill/>
          <a:ln w="9525">
            <a:noFill/>
            <a:miter lim="800000"/>
            <a:headEnd/>
            <a:tailEnd/>
          </a:ln>
          <a:effectLst/>
        </p:spPr>
      </p:pic>
      <p:sp>
        <p:nvSpPr>
          <p:cNvPr id="6" name="Rectangle 5"/>
          <p:cNvSpPr/>
          <p:nvPr/>
        </p:nvSpPr>
        <p:spPr bwMode="auto">
          <a:xfrm>
            <a:off x="251520" y="4221088"/>
            <a:ext cx="2304256"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Connector 12"/>
          <p:cNvCxnSpPr/>
          <p:nvPr/>
        </p:nvCxnSpPr>
        <p:spPr bwMode="auto">
          <a:xfrm>
            <a:off x="2195736" y="4509120"/>
            <a:ext cx="2592288" cy="122413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4788024" y="5589240"/>
            <a:ext cx="4355976" cy="461665"/>
          </a:xfrm>
          <a:prstGeom prst="rect">
            <a:avLst/>
          </a:prstGeom>
          <a:noFill/>
        </p:spPr>
        <p:txBody>
          <a:bodyPr wrap="square" rtlCol="0">
            <a:spAutoFit/>
          </a:bodyPr>
          <a:lstStyle/>
          <a:p>
            <a:r>
              <a:rPr lang="en-GB" dirty="0" smtClean="0">
                <a:solidFill>
                  <a:srgbClr val="FF0000"/>
                </a:solidFill>
              </a:rPr>
              <a:t>Download complete datasets</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9874" y="692696"/>
            <a:ext cx="8916622" cy="5560631"/>
          </a:xfrm>
          <a:prstGeom prst="rect">
            <a:avLst/>
          </a:prstGeom>
          <a:noFill/>
          <a:ln w="9525">
            <a:noFill/>
            <a:miter lim="800000"/>
            <a:headEnd/>
            <a:tailEnd/>
          </a:ln>
          <a:effectLst/>
        </p:spPr>
      </p:pic>
      <p:sp>
        <p:nvSpPr>
          <p:cNvPr id="7" name="Rectangle 6"/>
          <p:cNvSpPr/>
          <p:nvPr/>
        </p:nvSpPr>
        <p:spPr bwMode="auto">
          <a:xfrm>
            <a:off x="2843808" y="4221088"/>
            <a:ext cx="2448272" cy="3600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Connector 12"/>
          <p:cNvCxnSpPr/>
          <p:nvPr/>
        </p:nvCxnSpPr>
        <p:spPr bwMode="auto">
          <a:xfrm>
            <a:off x="3779912" y="4653136"/>
            <a:ext cx="1008112" cy="10801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4788024" y="5589240"/>
            <a:ext cx="4355976" cy="1200329"/>
          </a:xfrm>
          <a:prstGeom prst="rect">
            <a:avLst/>
          </a:prstGeom>
          <a:noFill/>
        </p:spPr>
        <p:txBody>
          <a:bodyPr wrap="square" rtlCol="0">
            <a:spAutoFit/>
          </a:bodyPr>
          <a:lstStyle/>
          <a:p>
            <a:r>
              <a:rPr lang="en-GB" dirty="0" smtClean="0">
                <a:solidFill>
                  <a:srgbClr val="FF0000"/>
                </a:solidFill>
              </a:rPr>
              <a:t>Customise datasets by Topic and Geography to get just slice you need</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9874" y="692696"/>
            <a:ext cx="8916622" cy="5560631"/>
          </a:xfrm>
          <a:prstGeom prst="rect">
            <a:avLst/>
          </a:prstGeom>
          <a:noFill/>
          <a:ln w="9525">
            <a:noFill/>
            <a:miter lim="800000"/>
            <a:headEnd/>
            <a:tailEnd/>
          </a:ln>
          <a:effectLst/>
        </p:spPr>
      </p:pic>
      <p:sp>
        <p:nvSpPr>
          <p:cNvPr id="10" name="Rectangle 9"/>
          <p:cNvSpPr/>
          <p:nvPr/>
        </p:nvSpPr>
        <p:spPr bwMode="auto">
          <a:xfrm>
            <a:off x="179512" y="1628800"/>
            <a:ext cx="5112568" cy="252028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Connector 12"/>
          <p:cNvCxnSpPr/>
          <p:nvPr/>
        </p:nvCxnSpPr>
        <p:spPr bwMode="auto">
          <a:xfrm>
            <a:off x="2555776" y="4149080"/>
            <a:ext cx="2232248" cy="158417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4572000" y="5661248"/>
            <a:ext cx="4572000" cy="830997"/>
          </a:xfrm>
          <a:prstGeom prst="rect">
            <a:avLst/>
          </a:prstGeom>
          <a:noFill/>
        </p:spPr>
        <p:txBody>
          <a:bodyPr wrap="square" rtlCol="0">
            <a:spAutoFit/>
          </a:bodyPr>
          <a:lstStyle/>
          <a:p>
            <a:r>
              <a:rPr lang="en-GB" dirty="0" smtClean="0">
                <a:solidFill>
                  <a:srgbClr val="FF0000"/>
                </a:solidFill>
              </a:rPr>
              <a:t>Get data for a single area (with comparison areas)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9874" y="692696"/>
            <a:ext cx="8916622" cy="5560631"/>
          </a:xfrm>
          <a:prstGeom prst="rect">
            <a:avLst/>
          </a:prstGeom>
          <a:noFill/>
          <a:ln w="9525">
            <a:noFill/>
            <a:miter lim="800000"/>
            <a:headEnd/>
            <a:tailEnd/>
          </a:ln>
          <a:effectLst/>
        </p:spPr>
      </p:pic>
      <p:sp>
        <p:nvSpPr>
          <p:cNvPr id="8" name="Rectangle 7"/>
          <p:cNvSpPr/>
          <p:nvPr/>
        </p:nvSpPr>
        <p:spPr bwMode="auto">
          <a:xfrm>
            <a:off x="251520" y="4653136"/>
            <a:ext cx="5040560"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Connector 12"/>
          <p:cNvCxnSpPr>
            <a:stCxn id="8" idx="2"/>
          </p:cNvCxnSpPr>
          <p:nvPr/>
        </p:nvCxnSpPr>
        <p:spPr bwMode="auto">
          <a:xfrm>
            <a:off x="2771800" y="4941168"/>
            <a:ext cx="2016224" cy="7920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4788024" y="5589240"/>
            <a:ext cx="4355976" cy="830997"/>
          </a:xfrm>
          <a:prstGeom prst="rect">
            <a:avLst/>
          </a:prstGeom>
          <a:noFill/>
        </p:spPr>
        <p:txBody>
          <a:bodyPr wrap="square" rtlCol="0">
            <a:spAutoFit/>
          </a:bodyPr>
          <a:lstStyle/>
          <a:p>
            <a:r>
              <a:rPr lang="en-GB" dirty="0" smtClean="0">
                <a:solidFill>
                  <a:srgbClr val="FF0000"/>
                </a:solidFill>
              </a:rPr>
              <a:t>Find out more about, and explore geographies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9874" y="692696"/>
            <a:ext cx="8916622" cy="5560631"/>
          </a:xfrm>
          <a:prstGeom prst="rect">
            <a:avLst/>
          </a:prstGeom>
          <a:noFill/>
          <a:ln w="9525">
            <a:noFill/>
            <a:miter lim="800000"/>
            <a:headEnd/>
            <a:tailEnd/>
          </a:ln>
          <a:effectLst/>
        </p:spPr>
      </p:pic>
      <p:sp>
        <p:nvSpPr>
          <p:cNvPr id="11" name="Rectangle 10"/>
          <p:cNvSpPr/>
          <p:nvPr/>
        </p:nvSpPr>
        <p:spPr bwMode="auto">
          <a:xfrm>
            <a:off x="5508104" y="1628800"/>
            <a:ext cx="3312368" cy="1800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Connector 12"/>
          <p:cNvCxnSpPr/>
          <p:nvPr/>
        </p:nvCxnSpPr>
        <p:spPr bwMode="auto">
          <a:xfrm flipH="1">
            <a:off x="4788024" y="3429000"/>
            <a:ext cx="792088" cy="230425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4788024" y="5589240"/>
            <a:ext cx="4355976" cy="1200329"/>
          </a:xfrm>
          <a:prstGeom prst="rect">
            <a:avLst/>
          </a:prstGeom>
          <a:noFill/>
        </p:spPr>
        <p:txBody>
          <a:bodyPr wrap="square" rtlCol="0">
            <a:spAutoFit/>
          </a:bodyPr>
          <a:lstStyle/>
          <a:p>
            <a:r>
              <a:rPr lang="en-GB" dirty="0" smtClean="0">
                <a:solidFill>
                  <a:srgbClr val="FF0000"/>
                </a:solidFill>
              </a:rPr>
              <a:t>Neighbourhood Summary showing range of data – with 2011 Census data tab</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11011" y="980728"/>
            <a:ext cx="8821475" cy="504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in touch</a:t>
            </a:r>
            <a:endParaRPr lang="en-GB" dirty="0">
              <a:solidFill>
                <a:srgbClr val="FF0000"/>
              </a:solidFill>
            </a:endParaRPr>
          </a:p>
        </p:txBody>
      </p:sp>
      <p:sp>
        <p:nvSpPr>
          <p:cNvPr id="3" name="Content Placeholder 2"/>
          <p:cNvSpPr>
            <a:spLocks noGrp="1"/>
          </p:cNvSpPr>
          <p:nvPr>
            <p:ph idx="1"/>
          </p:nvPr>
        </p:nvSpPr>
        <p:spPr/>
        <p:txBody>
          <a:bodyPr/>
          <a:lstStyle/>
          <a:p>
            <a:r>
              <a:rPr lang="en-GB" sz="1200" b="1" dirty="0" smtClean="0">
                <a:latin typeface="Arial" pitchFamily="34" charset="0"/>
                <a:cs typeface="Arial" pitchFamily="34" charset="0"/>
              </a:rPr>
              <a:t>ONS Newsletter</a:t>
            </a:r>
          </a:p>
          <a:p>
            <a:pPr>
              <a:buNone/>
            </a:pPr>
            <a:r>
              <a:rPr lang="en-GB" sz="1200" dirty="0" smtClean="0">
                <a:latin typeface="Arial" pitchFamily="34" charset="0"/>
                <a:cs typeface="Arial" pitchFamily="34" charset="0"/>
              </a:rPr>
              <a:t>	To keep you informed about progress to deliver the 2011 Census outputs and the communication activities to support these.  Published every two months to Local Authority members’, Assistant Census Liaison Managers, ex-census Regional Champions, Members of the Census Advisory Groups and people who register an interest.  Contact:  </a:t>
            </a:r>
            <a:r>
              <a:rPr lang="en-GB" sz="1200" b="1" dirty="0" err="1" smtClean="0">
                <a:latin typeface="Arial" pitchFamily="34" charset="0"/>
                <a:cs typeface="Arial" pitchFamily="34" charset="0"/>
                <a:hlinkClick r:id="rId2"/>
              </a:rPr>
              <a:t>smc.team@ons.gsi.gov.uk</a:t>
            </a:r>
            <a:r>
              <a:rPr lang="en-GB" sz="1200" b="1" dirty="0" smtClean="0">
                <a:latin typeface="Arial" pitchFamily="34" charset="0"/>
                <a:cs typeface="Arial" pitchFamily="34" charset="0"/>
              </a:rPr>
              <a:t> Tel:  (+44) 1329 447912</a:t>
            </a:r>
            <a:endParaRPr lang="en-GB" sz="1200" dirty="0" smtClean="0">
              <a:latin typeface="Arial" pitchFamily="34" charset="0"/>
              <a:cs typeface="Arial" pitchFamily="34" charset="0"/>
            </a:endParaRPr>
          </a:p>
          <a:p>
            <a:pPr lvl="1">
              <a:buNone/>
            </a:pPr>
            <a:endParaRPr lang="en-GB" sz="1200" dirty="0" smtClean="0">
              <a:latin typeface="Arial" pitchFamily="34" charset="0"/>
              <a:cs typeface="Arial" pitchFamily="34" charset="0"/>
            </a:endParaRPr>
          </a:p>
          <a:p>
            <a:r>
              <a:rPr lang="en-GB" sz="1200" b="1" dirty="0" smtClean="0">
                <a:latin typeface="Arial" pitchFamily="34" charset="0"/>
                <a:cs typeface="Arial" pitchFamily="34" charset="0"/>
              </a:rPr>
              <a:t>2011 Census Prospectus </a:t>
            </a:r>
            <a:br>
              <a:rPr lang="en-GB" sz="1200" b="1" dirty="0" smtClean="0">
                <a:latin typeface="Arial" pitchFamily="34" charset="0"/>
                <a:cs typeface="Arial" pitchFamily="34" charset="0"/>
              </a:rPr>
            </a:br>
            <a:r>
              <a:rPr lang="en-GB" sz="1200" dirty="0" smtClean="0">
                <a:latin typeface="Arial" pitchFamily="34" charset="0"/>
                <a:cs typeface="Arial" pitchFamily="34" charset="0"/>
              </a:rPr>
              <a:t>Sets out the release plans for the 2011 Census statistics and describes the statistics that the Office for National Statistics (ONS) will be releasing, and when ONS intends to publish them. Find out more at </a:t>
            </a:r>
            <a:r>
              <a:rPr lang="en-GB" sz="1200" b="1" u="sng" dirty="0" smtClean="0">
                <a:latin typeface="Arial" pitchFamily="34" charset="0"/>
                <a:cs typeface="Arial" pitchFamily="34" charset="0"/>
                <a:hlinkClick r:id="rId3"/>
              </a:rPr>
              <a:t>2011 Census ONS Prospectus</a:t>
            </a:r>
            <a:r>
              <a:rPr lang="en-GB" sz="1200" b="1" u="sng" dirty="0" smtClean="0">
                <a:latin typeface="Arial" pitchFamily="34" charset="0"/>
                <a:cs typeface="Arial" pitchFamily="34" charset="0"/>
              </a:rPr>
              <a:t> </a:t>
            </a:r>
            <a:r>
              <a:rPr lang="en-GB" sz="1200" dirty="0" smtClean="0">
                <a:latin typeface="Arial" pitchFamily="34" charset="0"/>
                <a:cs typeface="Arial" pitchFamily="34" charset="0"/>
              </a:rPr>
              <a:t>  and </a:t>
            </a:r>
            <a:r>
              <a:rPr lang="en-GB" sz="1200" b="1" dirty="0" smtClean="0">
                <a:latin typeface="Arial" pitchFamily="34" charset="0"/>
                <a:cs typeface="Arial" pitchFamily="34" charset="0"/>
                <a:hlinkClick r:id="rId4" action="ppaction://hlinkfile" tooltip="Mailchimp - 2011 Census prospectus"/>
              </a:rPr>
              <a:t>sign up for prospectus email alerts</a:t>
            </a:r>
            <a:endParaRPr lang="en-GB" sz="1200" b="1" dirty="0" smtClean="0">
              <a:latin typeface="Arial" pitchFamily="34" charset="0"/>
              <a:cs typeface="Arial" pitchFamily="34" charset="0"/>
            </a:endParaRPr>
          </a:p>
          <a:p>
            <a:endParaRPr lang="en-GB" sz="1200" dirty="0" smtClean="0">
              <a:latin typeface="Arial" pitchFamily="34" charset="0"/>
              <a:cs typeface="Arial" pitchFamily="34" charset="0"/>
            </a:endParaRPr>
          </a:p>
          <a:p>
            <a:pPr>
              <a:buFont typeface="Arial" pitchFamily="34" charset="0"/>
              <a:buChar char="•"/>
            </a:pPr>
            <a:r>
              <a:rPr lang="en-GB" sz="1200" b="1" dirty="0" smtClean="0">
                <a:latin typeface="Arial" pitchFamily="34" charset="0"/>
                <a:cs typeface="Arial" pitchFamily="34" charset="0"/>
              </a:rPr>
              <a:t>ONS Website User testing</a:t>
            </a:r>
            <a:r>
              <a:rPr lang="en-GB" sz="1200" dirty="0" smtClean="0">
                <a:latin typeface="Arial" pitchFamily="34" charset="0"/>
                <a:cs typeface="Arial" pitchFamily="34" charset="0"/>
              </a:rPr>
              <a:t/>
            </a:r>
            <a:br>
              <a:rPr lang="en-GB" sz="1200" dirty="0" smtClean="0">
                <a:latin typeface="Arial" pitchFamily="34" charset="0"/>
                <a:cs typeface="Arial" pitchFamily="34" charset="0"/>
              </a:rPr>
            </a:br>
            <a:r>
              <a:rPr lang="en-GB" sz="1200" dirty="0" smtClean="0">
                <a:latin typeface="Arial" pitchFamily="34" charset="0"/>
                <a:cs typeface="Arial" pitchFamily="34" charset="0"/>
              </a:rPr>
              <a:t>ONS have been asking users to test the new online tools before they go live. If you are interested in getting involved in testing the changes to the website then please contact:  </a:t>
            </a:r>
            <a:r>
              <a:rPr lang="en-GB" sz="1200" b="1" dirty="0" err="1" smtClean="0">
                <a:solidFill>
                  <a:schemeClr val="accent4"/>
                </a:solidFill>
                <a:latin typeface="Arial" pitchFamily="34" charset="0"/>
                <a:cs typeface="Arial" pitchFamily="34" charset="0"/>
                <a:hlinkClick r:id="rId5"/>
              </a:rPr>
              <a:t>Stephen.d.kay@ons.gsi.gov.uk</a:t>
            </a:r>
            <a:r>
              <a:rPr lang="en-GB" sz="1200" b="1" dirty="0" smtClean="0">
                <a:solidFill>
                  <a:schemeClr val="accent4"/>
                </a:solidFill>
                <a:latin typeface="Arial" pitchFamily="34" charset="0"/>
                <a:cs typeface="Arial" pitchFamily="34" charset="0"/>
              </a:rPr>
              <a:t/>
            </a:r>
            <a:br>
              <a:rPr lang="en-GB" sz="1200" b="1" dirty="0" smtClean="0">
                <a:solidFill>
                  <a:schemeClr val="accent4"/>
                </a:solidFill>
                <a:latin typeface="Arial" pitchFamily="34" charset="0"/>
                <a:cs typeface="Arial" pitchFamily="34" charset="0"/>
              </a:rPr>
            </a:br>
            <a:endParaRPr lang="en-GB" sz="1200" b="1" dirty="0" smtClean="0">
              <a:solidFill>
                <a:schemeClr val="accent4"/>
              </a:solidFill>
              <a:latin typeface="Arial" pitchFamily="34" charset="0"/>
              <a:cs typeface="Arial" pitchFamily="34" charset="0"/>
            </a:endParaRPr>
          </a:p>
          <a:p>
            <a:r>
              <a:rPr lang="en-GB" sz="1200" b="1" dirty="0" smtClean="0">
                <a:latin typeface="Arial" pitchFamily="34" charset="0"/>
                <a:cs typeface="Arial" pitchFamily="34" charset="0"/>
              </a:rPr>
              <a:t>Application Programming Interface (API) Service - education sessions </a:t>
            </a:r>
            <a:br>
              <a:rPr lang="en-GB" sz="1200" b="1" dirty="0" smtClean="0">
                <a:latin typeface="Arial" pitchFamily="34" charset="0"/>
                <a:cs typeface="Arial" pitchFamily="34" charset="0"/>
              </a:rPr>
            </a:br>
            <a:r>
              <a:rPr lang="en-GB" sz="1200" dirty="0" smtClean="0">
                <a:latin typeface="Arial" pitchFamily="34" charset="0"/>
                <a:cs typeface="Arial" pitchFamily="34" charset="0"/>
              </a:rPr>
              <a:t>ONS are developing an API tool to extend the reach of ONS data. We will be holding some API education sessions aimed at both technical and non technical users in the New Year.  If you are interested in attending these then please contact:  </a:t>
            </a:r>
            <a:r>
              <a:rPr lang="en-GB" sz="1200" b="1" dirty="0" err="1" smtClean="0">
                <a:solidFill>
                  <a:schemeClr val="accent4"/>
                </a:solidFill>
                <a:latin typeface="Arial" pitchFamily="34" charset="0"/>
                <a:cs typeface="Arial" pitchFamily="34" charset="0"/>
                <a:hlinkClick r:id="rId6"/>
              </a:rPr>
              <a:t>ONSAPI@ons.gsi.gov.uk</a:t>
            </a:r>
            <a:r>
              <a:rPr lang="en-GB" sz="1200" b="1" dirty="0" smtClean="0">
                <a:solidFill>
                  <a:schemeClr val="accent4"/>
                </a:solidFill>
                <a:latin typeface="Arial" pitchFamily="34" charset="0"/>
                <a:cs typeface="Arial" pitchFamily="34" charset="0"/>
              </a:rPr>
              <a:t/>
            </a:r>
            <a:br>
              <a:rPr lang="en-GB" sz="1200" b="1" dirty="0" smtClean="0">
                <a:solidFill>
                  <a:schemeClr val="accent4"/>
                </a:solidFill>
                <a:latin typeface="Arial" pitchFamily="34" charset="0"/>
                <a:cs typeface="Arial" pitchFamily="34" charset="0"/>
              </a:rPr>
            </a:br>
            <a:endParaRPr lang="en-GB" sz="1200" b="1" dirty="0" smtClean="0">
              <a:solidFill>
                <a:schemeClr val="accent4"/>
              </a:solidFill>
              <a:latin typeface="Arial" pitchFamily="34" charset="0"/>
              <a:cs typeface="Arial" pitchFamily="34" charset="0"/>
            </a:endParaRPr>
          </a:p>
          <a:p>
            <a:r>
              <a:rPr lang="en-GB" sz="1200" b="1" dirty="0" smtClean="0">
                <a:latin typeface="Arial" pitchFamily="34" charset="0"/>
                <a:cs typeface="Arial" pitchFamily="34" charset="0"/>
              </a:rPr>
              <a:t>Online Communities and Members Working Groups</a:t>
            </a:r>
            <a:br>
              <a:rPr lang="en-GB" sz="1200" b="1" dirty="0" smtClean="0">
                <a:latin typeface="Arial" pitchFamily="34" charset="0"/>
                <a:cs typeface="Arial" pitchFamily="34" charset="0"/>
              </a:rPr>
            </a:br>
            <a:r>
              <a:rPr lang="en-GB" sz="1200" dirty="0" smtClean="0">
                <a:latin typeface="Arial" pitchFamily="34" charset="0"/>
                <a:cs typeface="Arial" pitchFamily="34" charset="0"/>
              </a:rPr>
              <a:t>Updates are also available via our on-line communities at </a:t>
            </a:r>
            <a:r>
              <a:rPr lang="en-GB" sz="1200" b="1" dirty="0" err="1" smtClean="0">
                <a:solidFill>
                  <a:schemeClr val="accent4"/>
                </a:solidFill>
                <a:latin typeface="Arial" pitchFamily="34" charset="0"/>
                <a:cs typeface="Arial" pitchFamily="34" charset="0"/>
                <a:hlinkClick r:id="rId7"/>
              </a:rPr>
              <a:t>www.Stats</a:t>
            </a:r>
            <a:r>
              <a:rPr lang="en-GB" sz="1200" b="1" dirty="0" smtClean="0">
                <a:solidFill>
                  <a:schemeClr val="accent4"/>
                </a:solidFill>
                <a:latin typeface="Arial" pitchFamily="34" charset="0"/>
                <a:cs typeface="Arial" pitchFamily="34" charset="0"/>
                <a:hlinkClick r:id="rId7"/>
              </a:rPr>
              <a:t> User </a:t>
            </a:r>
            <a:r>
              <a:rPr lang="en-GB" sz="1200" b="1" dirty="0" err="1" smtClean="0">
                <a:solidFill>
                  <a:schemeClr val="accent4"/>
                </a:solidFill>
                <a:latin typeface="Arial" pitchFamily="34" charset="0"/>
                <a:cs typeface="Arial" pitchFamily="34" charset="0"/>
                <a:hlinkClick r:id="rId7"/>
              </a:rPr>
              <a:t>Net.org.uk</a:t>
            </a:r>
            <a:r>
              <a:rPr lang="en-GB" sz="1200" b="1" dirty="0" smtClean="0">
                <a:solidFill>
                  <a:schemeClr val="accent4"/>
                </a:solidFill>
                <a:latin typeface="Arial" pitchFamily="34" charset="0"/>
                <a:cs typeface="Arial" pitchFamily="34" charset="0"/>
              </a:rPr>
              <a:t> </a:t>
            </a:r>
            <a:r>
              <a:rPr lang="en-GB" sz="1200" dirty="0" smtClean="0">
                <a:latin typeface="Arial" pitchFamily="34" charset="0"/>
                <a:cs typeface="Arial" pitchFamily="34" charset="0"/>
              </a:rPr>
              <a:t>and for information on ONS API Working Groups please contact </a:t>
            </a:r>
            <a:r>
              <a:rPr lang="en-GB" sz="1200" b="1" dirty="0" err="1" smtClean="0">
                <a:solidFill>
                  <a:schemeClr val="accent4"/>
                </a:solidFill>
                <a:latin typeface="Arial" pitchFamily="34" charset="0"/>
                <a:cs typeface="Arial" pitchFamily="34" charset="0"/>
                <a:hlinkClick r:id="rId6"/>
              </a:rPr>
              <a:t>ONSAPI@ons.gsi.gov.uk</a:t>
            </a:r>
            <a:endParaRPr lang="en-GB"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3" cstate="print"/>
          <a:srcRect/>
          <a:stretch>
            <a:fillRect/>
          </a:stretch>
        </p:blipFill>
        <p:spPr bwMode="auto">
          <a:xfrm>
            <a:off x="3131840" y="2905350"/>
            <a:ext cx="5175417" cy="3391600"/>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395536" y="1412776"/>
            <a:ext cx="286360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Dissemination channels</a:t>
            </a:r>
            <a:br>
              <a:rPr lang="en-GB" dirty="0" smtClean="0"/>
            </a:br>
            <a:r>
              <a:rPr lang="en-GB" sz="2000" dirty="0" smtClean="0"/>
              <a:t>Options for different users &amp;uses</a:t>
            </a:r>
            <a:endParaRPr lang="en-GB" sz="2000"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3347864" y="3212976"/>
            <a:ext cx="5062296" cy="331746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37299" y="1340768"/>
            <a:ext cx="5846870" cy="4178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the channels</a:t>
            </a:r>
            <a:endParaRPr lang="en-GB" dirty="0"/>
          </a:p>
        </p:txBody>
      </p:sp>
      <p:sp>
        <p:nvSpPr>
          <p:cNvPr id="3" name="Content Placeholder 2"/>
          <p:cNvSpPr>
            <a:spLocks noGrp="1"/>
          </p:cNvSpPr>
          <p:nvPr>
            <p:ph idx="1"/>
          </p:nvPr>
        </p:nvSpPr>
        <p:spPr/>
        <p:txBody>
          <a:bodyPr/>
          <a:lstStyle/>
          <a:p>
            <a:r>
              <a:rPr lang="en-GB" dirty="0" smtClean="0"/>
              <a:t>ONS Websites</a:t>
            </a:r>
          </a:p>
          <a:p>
            <a:endParaRPr lang="en-GB" dirty="0" smtClean="0"/>
          </a:p>
          <a:p>
            <a:r>
              <a:rPr lang="en-GB" dirty="0" smtClean="0"/>
              <a:t>API and API Service</a:t>
            </a:r>
          </a:p>
          <a:p>
            <a:endParaRPr lang="en-GB" dirty="0" smtClean="0"/>
          </a:p>
          <a:p>
            <a:r>
              <a:rPr lang="en-GB" dirty="0" smtClean="0"/>
              <a:t>Bulk Supply</a:t>
            </a:r>
          </a:p>
          <a:p>
            <a:endParaRPr lang="en-GB" dirty="0" smtClean="0"/>
          </a:p>
          <a:p>
            <a:r>
              <a:rPr lang="en-GB" dirty="0" smtClean="0"/>
              <a:t>Virtual </a:t>
            </a:r>
            <a:r>
              <a:rPr lang="en-GB" dirty="0" err="1" smtClean="0"/>
              <a:t>Microdata</a:t>
            </a:r>
            <a:r>
              <a:rPr lang="en-GB" dirty="0" smtClean="0"/>
              <a:t> Lab</a:t>
            </a:r>
          </a:p>
          <a:p>
            <a:endParaRPr lang="en-GB" dirty="0" smtClean="0"/>
          </a:p>
          <a:p>
            <a:r>
              <a:rPr lang="en-GB" dirty="0" smtClean="0"/>
              <a:t>Census Partners / Intermediaries / Products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ONS Websites</a:t>
            </a:r>
            <a:endParaRPr lang="en-GB" dirty="0">
              <a:solidFill>
                <a:srgbClr val="FF0000"/>
              </a:solidFill>
            </a:endParaRPr>
          </a:p>
        </p:txBody>
      </p:sp>
      <p:sp>
        <p:nvSpPr>
          <p:cNvPr id="5" name="Content Placeholder 4"/>
          <p:cNvSpPr>
            <a:spLocks noGrp="1"/>
          </p:cNvSpPr>
          <p:nvPr>
            <p:ph idx="1"/>
          </p:nvPr>
        </p:nvSpPr>
        <p:spPr>
          <a:xfrm>
            <a:off x="611560" y="1340768"/>
            <a:ext cx="7772400" cy="4572000"/>
          </a:xfrm>
        </p:spPr>
        <p:txBody>
          <a:bodyPr/>
          <a:lstStyle/>
          <a:p>
            <a:r>
              <a:rPr lang="en-GB" dirty="0" smtClean="0"/>
              <a:t>Main ONS website</a:t>
            </a:r>
          </a:p>
          <a:p>
            <a:pPr lvl="2">
              <a:buFont typeface="Arial" pitchFamily="34" charset="0"/>
              <a:buChar char="•"/>
            </a:pPr>
            <a:r>
              <a:rPr lang="en-GB" dirty="0" err="1" smtClean="0">
                <a:hlinkClick r:id="rId2"/>
              </a:rPr>
              <a:t>www.ons.gov.uk</a:t>
            </a:r>
            <a:endParaRPr lang="en-GB" dirty="0" smtClean="0"/>
          </a:p>
          <a:p>
            <a:pPr lvl="2">
              <a:buFont typeface="Arial" pitchFamily="34" charset="0"/>
              <a:buChar char="•"/>
            </a:pPr>
            <a:r>
              <a:rPr lang="en-GB" dirty="0" err="1" smtClean="0"/>
              <a:t>www.ons.gov.uk</a:t>
            </a:r>
            <a:r>
              <a:rPr lang="en-GB" dirty="0" smtClean="0"/>
              <a:t>/census</a:t>
            </a:r>
          </a:p>
          <a:p>
            <a:endParaRPr lang="en-GB" dirty="0" smtClean="0"/>
          </a:p>
          <a:p>
            <a:r>
              <a:rPr lang="en-GB" dirty="0" smtClean="0"/>
              <a:t>Neighbourhood Statistics</a:t>
            </a:r>
          </a:p>
          <a:p>
            <a:pPr lvl="2"/>
            <a:r>
              <a:rPr lang="en-GB" dirty="0" err="1" smtClean="0"/>
              <a:t>www.neighbourhood.statistics.gov.uk</a:t>
            </a:r>
            <a:endParaRPr lang="en-GB" dirty="0" smtClean="0"/>
          </a:p>
          <a:p>
            <a:endParaRPr lang="en-GB" dirty="0" smtClean="0"/>
          </a:p>
          <a:p>
            <a:r>
              <a:rPr lang="en-GB" dirty="0" err="1" smtClean="0"/>
              <a:t>Nomis</a:t>
            </a:r>
            <a:endParaRPr lang="en-GB" dirty="0" smtClean="0"/>
          </a:p>
          <a:p>
            <a:pPr lvl="2"/>
            <a:r>
              <a:rPr lang="en-GB" dirty="0" err="1" smtClean="0"/>
              <a:t>www.nomisweb.co.uk</a:t>
            </a:r>
            <a:endParaRPr lang="en-GB" dirty="0" smtClean="0"/>
          </a:p>
        </p:txBody>
      </p:sp>
      <p:pic>
        <p:nvPicPr>
          <p:cNvPr id="4" name="Picture 2"/>
          <p:cNvPicPr>
            <a:picLocks noChangeAspect="1" noChangeArrowheads="1"/>
          </p:cNvPicPr>
          <p:nvPr/>
        </p:nvPicPr>
        <p:blipFill>
          <a:blip r:embed="rId3" cstate="print"/>
          <a:srcRect/>
          <a:stretch>
            <a:fillRect/>
          </a:stretch>
        </p:blipFill>
        <p:spPr bwMode="auto">
          <a:xfrm rot="346814">
            <a:off x="6233013" y="1313302"/>
            <a:ext cx="2397640" cy="164691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rot="21246426">
            <a:off x="6308715" y="2884564"/>
            <a:ext cx="2451721" cy="1667622"/>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rot="357292">
            <a:off x="6310371" y="4635327"/>
            <a:ext cx="2522265" cy="1715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smtClean="0"/>
              <a:t>All will have broadly similar functionality enabling the user to:</a:t>
            </a:r>
          </a:p>
          <a:p>
            <a:pPr marL="990600" lvl="1" indent="-274638">
              <a:buFont typeface="Arial" pitchFamily="34" charset="0"/>
              <a:buChar char="•"/>
            </a:pPr>
            <a:r>
              <a:rPr lang="en-GB" sz="2000" dirty="0" smtClean="0"/>
              <a:t>Find/discover datasets</a:t>
            </a:r>
          </a:p>
          <a:p>
            <a:pPr marL="990600" lvl="1" indent="-274638">
              <a:buFont typeface="Arial" pitchFamily="34" charset="0"/>
              <a:buChar char="•"/>
            </a:pPr>
            <a:r>
              <a:rPr lang="en-GB" sz="2000" dirty="0" smtClean="0"/>
              <a:t>Slice by topic and geography</a:t>
            </a:r>
          </a:p>
          <a:p>
            <a:pPr marL="990600" lvl="1" indent="-274638">
              <a:buFont typeface="Arial" pitchFamily="34" charset="0"/>
              <a:buChar char="•"/>
            </a:pPr>
            <a:r>
              <a:rPr lang="en-GB" sz="2000" dirty="0" smtClean="0"/>
              <a:t>View on-line</a:t>
            </a:r>
          </a:p>
          <a:p>
            <a:pPr marL="990600" lvl="1" indent="-274638">
              <a:buFont typeface="Arial" pitchFamily="34" charset="0"/>
              <a:buChar char="•"/>
            </a:pPr>
            <a:r>
              <a:rPr lang="en-GB" sz="2000" dirty="0" smtClean="0"/>
              <a:t>Download</a:t>
            </a:r>
          </a:p>
          <a:p>
            <a:pPr marL="990600" lvl="1" indent="-274638">
              <a:buFont typeface="Arial" pitchFamily="34" charset="0"/>
              <a:buChar char="•"/>
            </a:pPr>
            <a:r>
              <a:rPr lang="en-GB" sz="2000" dirty="0" smtClean="0"/>
              <a:t>Supporting Information (metadata) </a:t>
            </a:r>
          </a:p>
          <a:p>
            <a:pPr marL="990600" lvl="1" indent="-274638">
              <a:buFont typeface="Arial" pitchFamily="34" charset="0"/>
              <a:buChar char="•"/>
            </a:pPr>
            <a:r>
              <a:rPr lang="en-GB" sz="2000" dirty="0" smtClean="0"/>
              <a:t>Basic data visualisation</a:t>
            </a:r>
          </a:p>
          <a:p>
            <a:pPr marL="990600" lvl="1" indent="-274638">
              <a:buFont typeface="Arial" pitchFamily="34" charset="0"/>
              <a:buChar char="•"/>
            </a:pPr>
            <a:endParaRPr lang="en-GB" sz="2000" dirty="0" smtClean="0"/>
          </a:p>
          <a:p>
            <a:pPr marL="569912" indent="-274638">
              <a:buFont typeface="Arial" pitchFamily="34" charset="0"/>
              <a:buChar char="•"/>
            </a:pPr>
            <a:r>
              <a:rPr lang="en-GB" sz="2000" dirty="0" smtClean="0"/>
              <a:t>This functionality is still in development for the main ONS website</a:t>
            </a:r>
          </a:p>
          <a:p>
            <a:pPr marL="569912" indent="-274638">
              <a:buFont typeface="Arial" pitchFamily="34" charset="0"/>
              <a:buChar char="•"/>
            </a:pPr>
            <a:endParaRPr lang="en-GB" sz="2000" dirty="0" smtClean="0"/>
          </a:p>
          <a:p>
            <a:pPr marL="569912" indent="-274638">
              <a:buFont typeface="Arial" pitchFamily="34" charset="0"/>
              <a:buChar char="•"/>
            </a:pPr>
            <a:r>
              <a:rPr lang="en-GB" sz="2000" dirty="0" smtClean="0"/>
              <a:t>The main ONS website will also host the Census Analysis, Data Visualisations created by ONS, and Statistical Bulletins etc.</a:t>
            </a:r>
          </a:p>
          <a:p>
            <a:pPr marL="569912" indent="-274638">
              <a:buFont typeface="Arial" pitchFamily="34" charset="0"/>
              <a:buChar char="•"/>
            </a:pPr>
            <a:endParaRPr lang="en-GB" sz="2000"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API </a:t>
            </a:r>
            <a:r>
              <a:rPr lang="en-GB" sz="2800" dirty="0" smtClean="0"/>
              <a:t>(Application Programming Interface)</a:t>
            </a:r>
            <a:endParaRPr lang="en-GB" sz="2800" dirty="0"/>
          </a:p>
        </p:txBody>
      </p:sp>
      <p:sp>
        <p:nvSpPr>
          <p:cNvPr id="3" name="Content Placeholder 2"/>
          <p:cNvSpPr>
            <a:spLocks noGrp="1"/>
          </p:cNvSpPr>
          <p:nvPr>
            <p:ph idx="1"/>
          </p:nvPr>
        </p:nvSpPr>
        <p:spPr>
          <a:xfrm>
            <a:off x="611560" y="1268760"/>
            <a:ext cx="7990656" cy="4572000"/>
          </a:xfrm>
        </p:spPr>
        <p:txBody>
          <a:bodyPr/>
          <a:lstStyle/>
          <a:p>
            <a:r>
              <a:rPr lang="en-GB" sz="2000" dirty="0" smtClean="0"/>
              <a:t>Developed for other systems that want to programmatically take and re-use ONS data - often replacing the need to download, reformat and upload data</a:t>
            </a:r>
          </a:p>
          <a:p>
            <a:endParaRPr lang="en-GB" sz="2000" dirty="0" smtClean="0"/>
          </a:p>
          <a:p>
            <a:r>
              <a:rPr lang="en-GB" sz="2000" dirty="0" smtClean="0"/>
              <a:t>Enables others systems to more easily include ONS data in their products/systems, and the utilisation of existing web tools to visualise ONS data (from large systems to simple mash-ups)</a:t>
            </a:r>
          </a:p>
          <a:p>
            <a:endParaRPr lang="en-GB" sz="2000" dirty="0" smtClean="0"/>
          </a:p>
          <a:p>
            <a:pPr marL="342900" lvl="2" indent="-342900"/>
            <a:r>
              <a:rPr lang="en-US" dirty="0" smtClean="0">
                <a:latin typeface="Arial" charset="0"/>
                <a:cs typeface="Helvetica" charset="0"/>
                <a:sym typeface="Helvetica" charset="0"/>
              </a:rPr>
              <a:t>A person interacts with our content through a website. The API enables the same sorts of interactions for another application</a:t>
            </a:r>
          </a:p>
          <a:p>
            <a:endParaRPr lang="en-GB" sz="2000" dirty="0" smtClean="0"/>
          </a:p>
          <a:p>
            <a:endParaRPr lang="en-GB" sz="2000" dirty="0" smtClean="0"/>
          </a:p>
          <a:p>
            <a:endParaRPr lang="en-GB" dirty="0" smtClean="0"/>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547664" y="4708352"/>
            <a:ext cx="3096344" cy="1944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API Service</a:t>
            </a:r>
            <a:endParaRPr lang="en-GB" dirty="0"/>
          </a:p>
        </p:txBody>
      </p:sp>
      <p:sp>
        <p:nvSpPr>
          <p:cNvPr id="3" name="Content Placeholder 2"/>
          <p:cNvSpPr>
            <a:spLocks noGrp="1"/>
          </p:cNvSpPr>
          <p:nvPr>
            <p:ph idx="1"/>
          </p:nvPr>
        </p:nvSpPr>
        <p:spPr/>
        <p:txBody>
          <a:bodyPr/>
          <a:lstStyle/>
          <a:p>
            <a:r>
              <a:rPr lang="en-GB" dirty="0" smtClean="0"/>
              <a:t>The API Service allows access to the API, and supports and encourages use of the API and collaboration between users</a:t>
            </a:r>
          </a:p>
          <a:p>
            <a:endParaRPr lang="en-GB" dirty="0" smtClean="0"/>
          </a:p>
          <a:p>
            <a:pPr lvl="1">
              <a:buFont typeface="Arial" pitchFamily="34" charset="0"/>
              <a:buChar char="•"/>
            </a:pPr>
            <a:r>
              <a:rPr lang="en-GB" dirty="0" smtClean="0"/>
              <a:t>Registration</a:t>
            </a:r>
          </a:p>
          <a:p>
            <a:pPr lvl="1">
              <a:buFont typeface="Arial" pitchFamily="34" charset="0"/>
              <a:buChar char="•"/>
            </a:pPr>
            <a:r>
              <a:rPr lang="en-GB" dirty="0" smtClean="0"/>
              <a:t>How do I?  / Tutorials</a:t>
            </a:r>
          </a:p>
          <a:p>
            <a:pPr lvl="1">
              <a:buFont typeface="Arial" pitchFamily="34" charset="0"/>
              <a:buChar char="•"/>
            </a:pPr>
            <a:r>
              <a:rPr lang="en-GB" dirty="0" smtClean="0"/>
              <a:t>Example Code</a:t>
            </a:r>
          </a:p>
          <a:p>
            <a:pPr lvl="1">
              <a:buFont typeface="Arial" pitchFamily="34" charset="0"/>
              <a:buChar char="•"/>
            </a:pPr>
            <a:r>
              <a:rPr lang="en-GB" dirty="0" smtClean="0"/>
              <a:t>Blog, Forum, Gallery</a:t>
            </a:r>
          </a:p>
          <a:p>
            <a:pPr lvl="1">
              <a:buFont typeface="Arial" pitchFamily="34" charset="0"/>
              <a:buChar char="•"/>
            </a:pPr>
            <a:endParaRPr lang="en-GB" dirty="0" smtClean="0"/>
          </a:p>
          <a:p>
            <a:pPr lvl="1">
              <a:buFont typeface="Arial" pitchFamily="34" charset="0"/>
              <a:buChar char="•"/>
            </a:pPr>
            <a:r>
              <a:rPr lang="en-GB" dirty="0" smtClean="0"/>
              <a:t>“Enablement Tools”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te_eng_tcm67-60698_tcm67-60698">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Slide Master: blank">
  <a:themeElements>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Slide Master: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Slide Master: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Slide Master: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Slide Master: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Slide Master: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Slide Master: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Slide Master: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Slide Master: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Slide Master: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Slide Master: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Slide Master: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Slide Master: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white_eng_tcm67-60698_tcm67-60698</Template>
  <TotalTime>3824</TotalTime>
  <Words>586</Words>
  <Application>Microsoft Office PowerPoint</Application>
  <PresentationFormat>On-screen Show (4:3)</PresentationFormat>
  <Paragraphs>114</Paragraphs>
  <Slides>27</Slides>
  <Notes>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white_eng_tcm67-60698_tcm67-60698</vt:lpstr>
      <vt:lpstr>Default Design Slide Master: blank</vt:lpstr>
      <vt:lpstr>Dissemination Channels for the 2011 Census data  Accessing ONS data</vt:lpstr>
      <vt:lpstr>.. or from your perspective</vt:lpstr>
      <vt:lpstr>Slide 3</vt:lpstr>
      <vt:lpstr>Dissemination channels Options for different users &amp;uses</vt:lpstr>
      <vt:lpstr>Explaining the channels</vt:lpstr>
      <vt:lpstr>ONS Websites</vt:lpstr>
      <vt:lpstr>Slide 7</vt:lpstr>
      <vt:lpstr>API (Application Programming Interface)</vt:lpstr>
      <vt:lpstr>API Service</vt:lpstr>
      <vt:lpstr>API Demonstrations</vt:lpstr>
      <vt:lpstr>Bulk Supply</vt:lpstr>
      <vt:lpstr>Virtual Microdata Lab</vt:lpstr>
      <vt:lpstr>Census Partners / Intermediaries / Products</vt:lpstr>
      <vt:lpstr>Slide 14</vt:lpstr>
      <vt:lpstr>Slide 15</vt:lpstr>
      <vt:lpstr>Slide 16</vt:lpstr>
      <vt:lpstr>Slide 17</vt:lpstr>
      <vt:lpstr>Slide 18</vt:lpstr>
      <vt:lpstr>Slide 19</vt:lpstr>
      <vt:lpstr>Focus on Release 2  Key and Quick Statistics</vt:lpstr>
      <vt:lpstr>Slide 21</vt:lpstr>
      <vt:lpstr>Slide 22</vt:lpstr>
      <vt:lpstr>Slide 23</vt:lpstr>
      <vt:lpstr>Slide 24</vt:lpstr>
      <vt:lpstr>Slide 25</vt:lpstr>
      <vt:lpstr>Slide 26</vt:lpstr>
      <vt:lpstr>Keeping in touch</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dc:creator>
  <cp:lastModifiedBy>User1</cp:lastModifiedBy>
  <cp:revision>285</cp:revision>
  <dcterms:created xsi:type="dcterms:W3CDTF">2012-03-29T07:31:36Z</dcterms:created>
  <dcterms:modified xsi:type="dcterms:W3CDTF">2012-09-27T15:33:18Z</dcterms:modified>
</cp:coreProperties>
</file>