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29.xml" ContentType="application/vnd.openxmlformats-officedocument.presentationml.slide+xml"/>
  <Override PartName="/ppt/slideLayouts/slideLayout39.xml" ContentType="application/vnd.openxmlformats-officedocument.presentationml.slideLayout+xml"/>
  <Override PartName="/ppt/slideLayouts/slideLayout57.xml" ContentType="application/vnd.openxmlformats-officedocument.presentationml.slideLayout+xml"/>
  <Override PartName="/ppt/theme/theme5.xml" ContentType="application/vnd.openxmlformats-officedocument.them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53.xml" ContentType="application/vnd.openxmlformats-officedocument.presentationml.slideLayout+xml"/>
  <Override PartName="/ppt/notesSlides/notesSlide27.xml" ContentType="application/vnd.openxmlformats-officedocument.presentationml.notesSlide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42.xml" ContentType="application/vnd.openxmlformats-officedocument.presentationml.slideLayout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notesSlides/notesSlide23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7.xml" ContentType="application/vnd.openxmlformats-officedocument.presentationml.notesSlide+xml"/>
  <Override PartName="/ppt/slideMasters/slideMaster4.xml" ContentType="application/vnd.openxmlformats-officedocument.presentationml.slideMaster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theme/theme6.xml" ContentType="application/vnd.openxmlformats-officedocument.them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Layouts/slideLayout29.xml" ContentType="application/vnd.openxmlformats-officedocument.presentationml.slideLayout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56.xml" ContentType="application/vnd.openxmlformats-officedocument.presentationml.slideLayout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54.xml" ContentType="application/vnd.openxmlformats-officedocument.presentationml.slideLayout+xml"/>
  <Default Extension="emf" ContentType="image/x-emf"/>
  <Default Extension="jpeg" ContentType="image/jpeg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52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50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6.xml" ContentType="application/vnd.openxmlformats-officedocument.presentationml.notesSlide+xml"/>
  <Override PartName="/ppt/slideMasters/slideMaster5.xml" ContentType="application/vnd.openxmlformats-officedocument.presentationml.slideMaster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theme/theme7.xml" ContentType="application/vnd.openxmlformats-officedocument.them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55.xml" ContentType="application/vnd.openxmlformats-officedocument.presentationml.slideLayout+xml"/>
  <Override PartName="/ppt/notesSlides/notesSlide29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44.xml" ContentType="application/vnd.openxmlformats-officedocument.presentationml.slideLayout+xml"/>
  <Override PartName="/ppt/notesSlides/notesSlide18.xml" ContentType="application/vnd.openxmlformats-officedocument.presentationml.notesSlide+xml"/>
  <Default Extension="rels" ContentType="application/vnd.openxmlformats-package.relationships+xml"/>
  <Override PartName="/ppt/slides/slide23.xml" ContentType="application/vnd.openxmlformats-officedocument.presentationml.slide+xml"/>
  <Override PartName="/ppt/slideLayouts/slideLayout2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51.xml" ContentType="application/vnd.openxmlformats-officedocument.presentationml.slideLayout+xml"/>
  <Override PartName="/ppt/notesSlides/notesSlide25.xml" ContentType="application/vnd.openxmlformats-officedocument.presentationml.notesSlide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slideLayouts/slideLayout40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Masters/slideMaster2.xml" ContentType="application/vnd.openxmlformats-officedocument.presentationml.slideMaster+xml"/>
  <Override PartName="/ppt/slides/slide28.xml" ContentType="application/vnd.openxmlformats-officedocument.presentationml.slide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slideLayouts/slideLayout49.xml" ContentType="application/vnd.openxmlformats-officedocument.presentationml.slideLayout+xml"/>
  <Override PartName="/ppt/notesSlides/notesSlide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2" r:id="rId1"/>
    <p:sldMasterId id="2147483651" r:id="rId2"/>
    <p:sldMasterId id="2147483650" r:id="rId3"/>
    <p:sldMasterId id="2147483649" r:id="rId4"/>
    <p:sldMasterId id="2147483654" r:id="rId5"/>
  </p:sldMasterIdLst>
  <p:notesMasterIdLst>
    <p:notesMasterId r:id="rId40"/>
  </p:notesMasterIdLst>
  <p:handoutMasterIdLst>
    <p:handoutMasterId r:id="rId41"/>
  </p:handoutMasterIdLst>
  <p:sldIdLst>
    <p:sldId id="265" r:id="rId6"/>
    <p:sldId id="337" r:id="rId7"/>
    <p:sldId id="390" r:id="rId8"/>
    <p:sldId id="443" r:id="rId9"/>
    <p:sldId id="392" r:id="rId10"/>
    <p:sldId id="407" r:id="rId11"/>
    <p:sldId id="451" r:id="rId12"/>
    <p:sldId id="414" r:id="rId13"/>
    <p:sldId id="415" r:id="rId14"/>
    <p:sldId id="416" r:id="rId15"/>
    <p:sldId id="417" r:id="rId16"/>
    <p:sldId id="452" r:id="rId17"/>
    <p:sldId id="453" r:id="rId18"/>
    <p:sldId id="454" r:id="rId19"/>
    <p:sldId id="418" r:id="rId20"/>
    <p:sldId id="419" r:id="rId21"/>
    <p:sldId id="420" r:id="rId22"/>
    <p:sldId id="421" r:id="rId23"/>
    <p:sldId id="422" r:id="rId24"/>
    <p:sldId id="423" r:id="rId25"/>
    <p:sldId id="424" r:id="rId26"/>
    <p:sldId id="425" r:id="rId27"/>
    <p:sldId id="393" r:id="rId28"/>
    <p:sldId id="396" r:id="rId29"/>
    <p:sldId id="397" r:id="rId30"/>
    <p:sldId id="399" r:id="rId31"/>
    <p:sldId id="445" r:id="rId32"/>
    <p:sldId id="448" r:id="rId33"/>
    <p:sldId id="427" r:id="rId34"/>
    <p:sldId id="428" r:id="rId35"/>
    <p:sldId id="431" r:id="rId36"/>
    <p:sldId id="450" r:id="rId37"/>
    <p:sldId id="444" r:id="rId38"/>
    <p:sldId id="405" r:id="rId39"/>
  </p:sldIdLst>
  <p:sldSz cx="9144000" cy="6858000" type="screen4x3"/>
  <p:notesSz cx="7010400" cy="9296400"/>
  <p:defaultTextStyle>
    <a:defPPr>
      <a:defRPr lang="en-GB"/>
    </a:defPPr>
    <a:lvl1pPr algn="l" rtl="0" fontAlgn="base">
      <a:spcBef>
        <a:spcPct val="0"/>
      </a:spcBef>
      <a:spcAft>
        <a:spcPct val="0"/>
      </a:spcAft>
      <a:defRPr kern="1200">
        <a:solidFill>
          <a:srgbClr val="6E2585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rgbClr val="6E2585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rgbClr val="6E2585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rgbClr val="6E2585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rgbClr val="6E2585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rgbClr val="6E2585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rgbClr val="6E2585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rgbClr val="6E2585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rgbClr val="6E2585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E2585"/>
    <a:srgbClr val="FF3300"/>
    <a:srgbClr val="A41106"/>
    <a:srgbClr val="3366FF"/>
    <a:srgbClr val="A70322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9" autoAdjust="0"/>
    <p:restoredTop sz="89915" autoAdjust="0"/>
  </p:normalViewPr>
  <p:slideViewPr>
    <p:cSldViewPr>
      <p:cViewPr varScale="1">
        <p:scale>
          <a:sx n="66" d="100"/>
          <a:sy n="66" d="100"/>
        </p:scale>
        <p:origin x="-636" y="-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>
        <p:scale>
          <a:sx n="60" d="100"/>
          <a:sy n="60" d="100"/>
        </p:scale>
        <p:origin x="-1110" y="270"/>
      </p:cViewPr>
      <p:guideLst>
        <p:guide orient="horz" pos="2928"/>
        <p:guide pos="2208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slide" Target="slides/slide34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6.xml"/><Relationship Id="rId34" Type="http://schemas.openxmlformats.org/officeDocument/2006/relationships/slide" Target="slides/slide29.xml"/><Relationship Id="rId42" Type="http://schemas.openxmlformats.org/officeDocument/2006/relationships/presProps" Target="presProp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slide" Target="slides/slide3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41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slide" Target="slides/slide32.xml"/><Relationship Id="rId40" Type="http://schemas.openxmlformats.org/officeDocument/2006/relationships/notesMaster" Target="notesMasters/notesMaster1.xml"/><Relationship Id="rId45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slide" Target="slides/slide3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4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slide" Target="slides/slide30.xml"/><Relationship Id="rId43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8604" cy="4652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chemeClr val="tx1"/>
                </a:solidFill>
              </a:defRPr>
            </a:lvl1pPr>
          </a:lstStyle>
          <a:p>
            <a:endParaRPr lang="en-GB"/>
          </a:p>
        </p:txBody>
      </p:sp>
      <p:sp>
        <p:nvSpPr>
          <p:cNvPr id="11161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70159" y="0"/>
            <a:ext cx="3038604" cy="4652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endParaRPr lang="en-GB"/>
          </a:p>
        </p:txBody>
      </p:sp>
      <p:sp>
        <p:nvSpPr>
          <p:cNvPr id="11162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29648"/>
            <a:ext cx="3038604" cy="4652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chemeClr val="tx1"/>
                </a:solidFill>
              </a:defRPr>
            </a:lvl1pPr>
          </a:lstStyle>
          <a:p>
            <a:endParaRPr lang="en-GB"/>
          </a:p>
        </p:txBody>
      </p:sp>
      <p:sp>
        <p:nvSpPr>
          <p:cNvPr id="11162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70159" y="8829648"/>
            <a:ext cx="3038604" cy="4652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406D2490-3FD2-4246-A4F5-B06FF3BCFEAA}" type="slidenum">
              <a:rPr lang="en-GB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8604" cy="4652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chemeClr val="tx1"/>
                </a:solidFill>
              </a:defRPr>
            </a:lvl1pPr>
          </a:lstStyle>
          <a:p>
            <a:endParaRPr lang="en-GB"/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70159" y="0"/>
            <a:ext cx="3038604" cy="4652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endParaRPr lang="en-GB"/>
          </a:p>
        </p:txBody>
      </p:sp>
      <p:sp>
        <p:nvSpPr>
          <p:cNvPr id="2048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82688" y="698500"/>
            <a:ext cx="4646612" cy="348456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2048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0713" y="4416311"/>
            <a:ext cx="5608975" cy="41829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</a:p>
        </p:txBody>
      </p:sp>
      <p:sp>
        <p:nvSpPr>
          <p:cNvPr id="2048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29648"/>
            <a:ext cx="3038604" cy="4652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chemeClr val="tx1"/>
                </a:solidFill>
              </a:defRPr>
            </a:lvl1pPr>
          </a:lstStyle>
          <a:p>
            <a:endParaRPr lang="en-GB"/>
          </a:p>
        </p:txBody>
      </p:sp>
      <p:sp>
        <p:nvSpPr>
          <p:cNvPr id="2048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0159" y="8829648"/>
            <a:ext cx="3038604" cy="4652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713B00ED-0844-4F58-930B-C96CB1D4AB3B}" type="slidenum">
              <a:rPr lang="en-GB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57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3B00ED-0844-4F58-930B-C96CB1D4AB3B}" type="slidenum">
              <a:rPr lang="en-GB" smtClean="0"/>
              <a:pPr/>
              <a:t>1</a:t>
            </a:fld>
            <a:endParaRPr lang="en-GB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20000"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3B00ED-0844-4F58-930B-C96CB1D4AB3B}" type="slidenum">
              <a:rPr lang="en-GB" smtClean="0"/>
              <a:pPr/>
              <a:t>11</a:t>
            </a:fld>
            <a:endParaRPr lang="en-GB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20000"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3B00ED-0844-4F58-930B-C96CB1D4AB3B}" type="slidenum">
              <a:rPr lang="en-GB" smtClean="0"/>
              <a:pPr/>
              <a:t>12</a:t>
            </a:fld>
            <a:endParaRPr lang="en-GB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20000"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3B00ED-0844-4F58-930B-C96CB1D4AB3B}" type="slidenum">
              <a:rPr lang="en-GB" smtClean="0"/>
              <a:pPr/>
              <a:t>13</a:t>
            </a:fld>
            <a:endParaRPr lang="en-GB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20000"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3B00ED-0844-4F58-930B-C96CB1D4AB3B}" type="slidenum">
              <a:rPr lang="en-GB" smtClean="0"/>
              <a:pPr/>
              <a:t>14</a:t>
            </a:fld>
            <a:endParaRPr lang="en-GB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20000"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3B00ED-0844-4F58-930B-C96CB1D4AB3B}" type="slidenum">
              <a:rPr lang="en-GB" smtClean="0"/>
              <a:pPr/>
              <a:t>15</a:t>
            </a:fld>
            <a:endParaRPr lang="en-GB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20000"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3B00ED-0844-4F58-930B-C96CB1D4AB3B}" type="slidenum">
              <a:rPr lang="en-GB" smtClean="0"/>
              <a:pPr/>
              <a:t>16</a:t>
            </a:fld>
            <a:endParaRPr lang="en-GB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20000"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3B00ED-0844-4F58-930B-C96CB1D4AB3B}" type="slidenum">
              <a:rPr lang="en-GB" smtClean="0"/>
              <a:pPr/>
              <a:t>17</a:t>
            </a:fld>
            <a:endParaRPr lang="en-GB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20000"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dirty="0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3B00ED-0844-4F58-930B-C96CB1D4AB3B}" type="slidenum">
              <a:rPr lang="en-GB" smtClean="0"/>
              <a:pPr/>
              <a:t>18</a:t>
            </a:fld>
            <a:endParaRPr lang="en-GB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20000"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3B00ED-0844-4F58-930B-C96CB1D4AB3B}" type="slidenum">
              <a:rPr lang="en-GB" smtClean="0"/>
              <a:pPr/>
              <a:t>19</a:t>
            </a:fld>
            <a:endParaRPr lang="en-GB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20000"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3B00ED-0844-4F58-930B-C96CB1D4AB3B}" type="slidenum">
              <a:rPr lang="en-GB" smtClean="0"/>
              <a:pPr/>
              <a:t>20</a:t>
            </a:fld>
            <a:endParaRPr lang="en-GB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baseline="0" dirty="0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3B00ED-0844-4F58-930B-C96CB1D4AB3B}" type="slidenum">
              <a:rPr lang="en-GB" smtClean="0"/>
              <a:pPr/>
              <a:t>2</a:t>
            </a:fld>
            <a:endParaRPr lang="en-GB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20000"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b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3B00ED-0844-4F58-930B-C96CB1D4AB3B}" type="slidenum">
              <a:rPr lang="en-GB" smtClean="0"/>
              <a:pPr/>
              <a:t>21</a:t>
            </a:fld>
            <a:endParaRPr lang="en-GB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20000"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dirty="0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3B00ED-0844-4F58-930B-C96CB1D4AB3B}" type="slidenum">
              <a:rPr lang="en-GB" smtClean="0"/>
              <a:pPr/>
              <a:t>22</a:t>
            </a:fld>
            <a:endParaRPr lang="en-GB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baseline="0" dirty="0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3B00ED-0844-4F58-930B-C96CB1D4AB3B}" type="slidenum">
              <a:rPr lang="en-GB" smtClean="0"/>
              <a:pPr/>
              <a:t>23</a:t>
            </a:fld>
            <a:endParaRPr lang="en-GB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baseline="0" dirty="0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3B00ED-0844-4F58-930B-C96CB1D4AB3B}" type="slidenum">
              <a:rPr lang="en-GB" smtClean="0"/>
              <a:pPr/>
              <a:t>24</a:t>
            </a:fld>
            <a:endParaRPr lang="en-GB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baseline="0" dirty="0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3B00ED-0844-4F58-930B-C96CB1D4AB3B}" type="slidenum">
              <a:rPr lang="en-GB" smtClean="0"/>
              <a:pPr/>
              <a:t>25</a:t>
            </a:fld>
            <a:endParaRPr lang="en-GB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baseline="0" dirty="0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3B00ED-0844-4F58-930B-C96CB1D4AB3B}" type="slidenum">
              <a:rPr lang="en-GB" smtClean="0"/>
              <a:pPr/>
              <a:t>26</a:t>
            </a:fld>
            <a:endParaRPr lang="en-GB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1100" y="696913"/>
            <a:ext cx="46482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55000" lnSpcReduction="20000"/>
          </a:bodyPr>
          <a:lstStyle/>
          <a:p>
            <a:endParaRPr lang="en-GB" dirty="0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3B00ED-0844-4F58-930B-C96CB1D4AB3B}" type="slidenum">
              <a:rPr lang="en-GB" smtClean="0"/>
              <a:pPr/>
              <a:t>28</a:t>
            </a:fld>
            <a:endParaRPr lang="en-GB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3B00ED-0844-4F58-930B-C96CB1D4AB3B}" type="slidenum">
              <a:rPr lang="en-GB" smtClean="0"/>
              <a:pPr/>
              <a:t>30</a:t>
            </a:fld>
            <a:endParaRPr lang="en-GB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baseline="0" dirty="0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3B00ED-0844-4F58-930B-C96CB1D4AB3B}" type="slidenum">
              <a:rPr lang="en-GB" smtClean="0"/>
              <a:pPr/>
              <a:t>32</a:t>
            </a:fld>
            <a:endParaRPr lang="en-GB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baseline="0" dirty="0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3B00ED-0844-4F58-930B-C96CB1D4AB3B}" type="slidenum">
              <a:rPr lang="en-GB" smtClean="0"/>
              <a:pPr/>
              <a:t>33</a:t>
            </a:fld>
            <a:endParaRPr lang="en-GB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baseline="0" dirty="0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3B00ED-0844-4F58-930B-C96CB1D4AB3B}" type="slidenum">
              <a:rPr lang="en-GB" smtClean="0"/>
              <a:pPr/>
              <a:t>3</a:t>
            </a:fld>
            <a:endParaRPr lang="en-GB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baseline="0" dirty="0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3B00ED-0844-4F58-930B-C96CB1D4AB3B}" type="slidenum">
              <a:rPr lang="en-GB" smtClean="0"/>
              <a:pPr/>
              <a:t>34</a:t>
            </a:fld>
            <a:endParaRPr lang="en-GB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baseline="0" dirty="0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3B00ED-0844-4F58-930B-C96CB1D4AB3B}" type="slidenum">
              <a:rPr lang="en-GB" smtClean="0"/>
              <a:pPr/>
              <a:t>5</a:t>
            </a:fld>
            <a:endParaRPr lang="en-GB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baseline="0" dirty="0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3B00ED-0844-4F58-930B-C96CB1D4AB3B}" type="slidenum">
              <a:rPr lang="en-GB" smtClean="0"/>
              <a:pPr/>
              <a:t>6</a:t>
            </a:fld>
            <a:endParaRPr lang="en-GB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baseline="0" dirty="0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3B00ED-0844-4F58-930B-C96CB1D4AB3B}" type="slidenum">
              <a:rPr lang="en-GB" smtClean="0"/>
              <a:pPr/>
              <a:t>7</a:t>
            </a:fld>
            <a:endParaRPr lang="en-GB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20000"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3B00ED-0844-4F58-930B-C96CB1D4AB3B}" type="slidenum">
              <a:rPr lang="en-GB" smtClean="0"/>
              <a:pPr/>
              <a:t>8</a:t>
            </a:fld>
            <a:endParaRPr lang="en-GB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20000"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dirty="0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3B00ED-0844-4F58-930B-C96CB1D4AB3B}" type="slidenum">
              <a:rPr lang="en-GB" smtClean="0"/>
              <a:pPr/>
              <a:t>9</a:t>
            </a:fld>
            <a:endParaRPr lang="en-GB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20000"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dirty="0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3B00ED-0844-4F58-930B-C96CB1D4AB3B}" type="slidenum">
              <a:rPr lang="en-GB" smtClean="0"/>
              <a:pPr/>
              <a:t>10</a:t>
            </a:fld>
            <a:endParaRPr lang="en-GB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7225"/>
            <a:ext cx="4038600" cy="42386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7225"/>
            <a:ext cx="4038600" cy="42386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15888"/>
            <a:ext cx="2057400" cy="604996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15888"/>
            <a:ext cx="6019800" cy="604996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600200"/>
            <a:ext cx="2057400" cy="45259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6019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15888"/>
            <a:ext cx="2057400" cy="601027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15888"/>
            <a:ext cx="6019800" cy="601027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588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588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15888"/>
            <a:ext cx="2057400" cy="601027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15888"/>
            <a:ext cx="6019800" cy="601027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3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image" Target="../media/image3.pn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slideLayout" Target="../slideLayouts/slideLayout46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slideLayout" Target="../slideLayouts/slideLayout45.xml"/><Relationship Id="rId2" Type="http://schemas.openxmlformats.org/officeDocument/2006/relationships/slideLayout" Target="../slideLayouts/slideLayout35.xml"/><Relationship Id="rId16" Type="http://schemas.openxmlformats.org/officeDocument/2006/relationships/image" Target="../media/image5.png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5" Type="http://schemas.openxmlformats.org/officeDocument/2006/relationships/image" Target="../media/image4.png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Relationship Id="rId14" Type="http://schemas.openxmlformats.org/officeDocument/2006/relationships/theme" Target="../theme/theme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4.xml"/><Relationship Id="rId13" Type="http://schemas.openxmlformats.org/officeDocument/2006/relationships/image" Target="../media/image4.png"/><Relationship Id="rId3" Type="http://schemas.openxmlformats.org/officeDocument/2006/relationships/slideLayout" Target="../slideLayouts/slideLayout49.xml"/><Relationship Id="rId7" Type="http://schemas.openxmlformats.org/officeDocument/2006/relationships/slideLayout" Target="../slideLayouts/slideLayout53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8.xml"/><Relationship Id="rId1" Type="http://schemas.openxmlformats.org/officeDocument/2006/relationships/slideLayout" Target="../slideLayouts/slideLayout47.xml"/><Relationship Id="rId6" Type="http://schemas.openxmlformats.org/officeDocument/2006/relationships/slideLayout" Target="../slideLayouts/slideLayout52.xml"/><Relationship Id="rId11" Type="http://schemas.openxmlformats.org/officeDocument/2006/relationships/slideLayout" Target="../slideLayouts/slideLayout57.xml"/><Relationship Id="rId5" Type="http://schemas.openxmlformats.org/officeDocument/2006/relationships/slideLayout" Target="../slideLayouts/slideLayout51.xml"/><Relationship Id="rId10" Type="http://schemas.openxmlformats.org/officeDocument/2006/relationships/slideLayout" Target="../slideLayouts/slideLayout56.xml"/><Relationship Id="rId4" Type="http://schemas.openxmlformats.org/officeDocument/2006/relationships/slideLayout" Target="../slideLayouts/slideLayout50.xml"/><Relationship Id="rId9" Type="http://schemas.openxmlformats.org/officeDocument/2006/relationships/slideLayout" Target="../slideLayouts/slideLayout55.xml"/><Relationship Id="rId14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7" name="Picture 7" descr="Census2011_RGB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2730500" y="1143000"/>
            <a:ext cx="4051300" cy="4419600"/>
          </a:xfrm>
          <a:prstGeom prst="rect">
            <a:avLst/>
          </a:prstGeom>
          <a:noFill/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  <p:sldLayoutId id="2147483656" r:id="rId2"/>
    <p:sldLayoutId id="2147483657" r:id="rId3"/>
    <p:sldLayoutId id="2147483658" r:id="rId4"/>
    <p:sldLayoutId id="2147483659" r:id="rId5"/>
    <p:sldLayoutId id="2147483660" r:id="rId6"/>
    <p:sldLayoutId id="2147483661" r:id="rId7"/>
    <p:sldLayoutId id="2147483662" r:id="rId8"/>
    <p:sldLayoutId id="2147483663" r:id="rId9"/>
    <p:sldLayoutId id="2147483664" r:id="rId10"/>
    <p:sldLayoutId id="2147483665" r:id="rId11"/>
  </p:sldLayoutIdLst>
  <p:hf hdr="0" ftr="0" dt="0"/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5" name="Rectangle 7"/>
          <p:cNvSpPr>
            <a:spLocks noChangeAspect="1"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6E2585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pic>
        <p:nvPicPr>
          <p:cNvPr id="7176" name="Picture 8" descr="Census2011_RGB_Reversed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7793038" y="228600"/>
            <a:ext cx="1046162" cy="1143000"/>
          </a:xfrm>
          <a:prstGeom prst="rect">
            <a:avLst/>
          </a:prstGeom>
          <a:noFill/>
        </p:spPr>
      </p:pic>
      <p:pic>
        <p:nvPicPr>
          <p:cNvPr id="7177" name="Picture 9" descr="Census2011_Strap_RGB_PPT_ONS_Reversed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422275" y="6124575"/>
            <a:ext cx="8253413" cy="504825"/>
          </a:xfrm>
          <a:prstGeom prst="rect">
            <a:avLst/>
          </a:prstGeom>
          <a:noFill/>
        </p:spPr>
      </p:pic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1588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title style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927225"/>
            <a:ext cx="8229600" cy="423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text styles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67" r:id="rId2"/>
    <p:sldLayoutId id="2147483668" r:id="rId3"/>
    <p:sldLayoutId id="2147483669" r:id="rId4"/>
    <p:sldLayoutId id="2147483670" r:id="rId5"/>
    <p:sldLayoutId id="2147483671" r:id="rId6"/>
    <p:sldLayoutId id="2147483672" r:id="rId7"/>
    <p:sldLayoutId id="2147483673" r:id="rId8"/>
    <p:sldLayoutId id="2147483674" r:id="rId9"/>
    <p:sldLayoutId id="2147483675" r:id="rId10"/>
    <p:sldLayoutId id="2147483676" r:id="rId11"/>
  </p:sldLayoutIdLst>
  <p:hf hdr="0" ftr="0" dt="0"/>
  <p:txStyles>
    <p:titleStyle>
      <a:lvl1pPr algn="l" rtl="0" fontAlgn="base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" charset="0"/>
        </a:defRPr>
      </a:lvl2pPr>
      <a:lvl3pPr algn="l" rtl="0" fontAlgn="base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" charset="0"/>
        </a:defRPr>
      </a:lvl3pPr>
      <a:lvl4pPr algn="l" rtl="0" fontAlgn="base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" charset="0"/>
        </a:defRPr>
      </a:lvl4pPr>
      <a:lvl5pPr algn="l" rtl="0" fontAlgn="base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3" name="Rectangle 7"/>
          <p:cNvSpPr>
            <a:spLocks noChangeAspect="1"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6E2585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pic>
        <p:nvPicPr>
          <p:cNvPr id="4104" name="Picture 8" descr="Census2011_RGB_Reversed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7793038" y="228600"/>
            <a:ext cx="1046162" cy="1143000"/>
          </a:xfrm>
          <a:prstGeom prst="rect">
            <a:avLst/>
          </a:prstGeom>
          <a:noFill/>
        </p:spPr>
      </p:pic>
      <p:pic>
        <p:nvPicPr>
          <p:cNvPr id="4105" name="Picture 9" descr="Census2011_Strap_RGB_PPT_ONS_Reversed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468313" y="6124575"/>
            <a:ext cx="7991475" cy="504825"/>
          </a:xfrm>
          <a:prstGeom prst="rect">
            <a:avLst/>
          </a:prstGeom>
          <a:noFill/>
        </p:spPr>
      </p:pic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39750" y="2717800"/>
            <a:ext cx="7848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title style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78" r:id="rId2"/>
    <p:sldLayoutId id="2147483679" r:id="rId3"/>
    <p:sldLayoutId id="2147483680" r:id="rId4"/>
    <p:sldLayoutId id="2147483681" r:id="rId5"/>
    <p:sldLayoutId id="2147483682" r:id="rId6"/>
    <p:sldLayoutId id="2147483683" r:id="rId7"/>
    <p:sldLayoutId id="2147483684" r:id="rId8"/>
    <p:sldLayoutId id="2147483685" r:id="rId9"/>
    <p:sldLayoutId id="2147483686" r:id="rId10"/>
    <p:sldLayoutId id="2147483687" r:id="rId11"/>
  </p:sldLayoutIdLst>
  <p:hf hdr="0" ftr="0" dt="0"/>
  <p:txStyles>
    <p:titleStyle>
      <a:lvl1pPr algn="l" rtl="0" fontAlgn="base">
        <a:spcBef>
          <a:spcPct val="0"/>
        </a:spcBef>
        <a:spcAft>
          <a:spcPct val="0"/>
        </a:spcAft>
        <a:defRPr sz="6600" b="1">
          <a:solidFill>
            <a:schemeClr val="bg1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6600" b="1">
          <a:solidFill>
            <a:schemeClr val="bg1"/>
          </a:solidFill>
          <a:latin typeface="Arial" charset="0"/>
        </a:defRPr>
      </a:lvl2pPr>
      <a:lvl3pPr algn="l" rtl="0" fontAlgn="base">
        <a:spcBef>
          <a:spcPct val="0"/>
        </a:spcBef>
        <a:spcAft>
          <a:spcPct val="0"/>
        </a:spcAft>
        <a:defRPr sz="6600" b="1">
          <a:solidFill>
            <a:schemeClr val="bg1"/>
          </a:solidFill>
          <a:latin typeface="Arial" charset="0"/>
        </a:defRPr>
      </a:lvl3pPr>
      <a:lvl4pPr algn="l" rtl="0" fontAlgn="base">
        <a:spcBef>
          <a:spcPct val="0"/>
        </a:spcBef>
        <a:spcAft>
          <a:spcPct val="0"/>
        </a:spcAft>
        <a:defRPr sz="6600" b="1">
          <a:solidFill>
            <a:schemeClr val="bg1"/>
          </a:solidFill>
          <a:latin typeface="Arial" charset="0"/>
        </a:defRPr>
      </a:lvl4pPr>
      <a:lvl5pPr algn="l" rtl="0" fontAlgn="base">
        <a:spcBef>
          <a:spcPct val="0"/>
        </a:spcBef>
        <a:spcAft>
          <a:spcPct val="0"/>
        </a:spcAft>
        <a:defRPr sz="6600" b="1">
          <a:solidFill>
            <a:schemeClr val="bg1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6600" b="1">
          <a:solidFill>
            <a:schemeClr val="bg1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6600" b="1">
          <a:solidFill>
            <a:schemeClr val="bg1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6600" b="1">
          <a:solidFill>
            <a:schemeClr val="bg1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6600" b="1">
          <a:solidFill>
            <a:schemeClr val="bg1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1588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text styles</a:t>
            </a:r>
            <a:br>
              <a:rPr lang="en-GB" smtClean="0"/>
            </a:br>
            <a:endParaRPr lang="en-GB" smtClean="0"/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</p:txBody>
      </p:sp>
      <p:pic>
        <p:nvPicPr>
          <p:cNvPr id="3079" name="Picture 7" descr="Census2011_RGB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7791450" y="228600"/>
            <a:ext cx="1047750" cy="1143000"/>
          </a:xfrm>
          <a:prstGeom prst="rect">
            <a:avLst/>
          </a:prstGeom>
          <a:noFill/>
        </p:spPr>
      </p:pic>
      <p:pic>
        <p:nvPicPr>
          <p:cNvPr id="3080" name="Picture 8" descr="Census2011_Strap_RGB_PPT_ONS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401638" y="6096000"/>
            <a:ext cx="8274050" cy="536575"/>
          </a:xfrm>
          <a:prstGeom prst="rect">
            <a:avLst/>
          </a:prstGeom>
          <a:noFill/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  <p:sldLayoutId id="2147483710" r:id="rId12"/>
    <p:sldLayoutId id="2147483711" r:id="rId13"/>
  </p:sldLayoutIdLst>
  <p:hf hdr="0" ftr="0" dt="0"/>
  <p:txStyles>
    <p:titleStyle>
      <a:lvl1pPr algn="l" rtl="0" fontAlgn="base">
        <a:spcBef>
          <a:spcPct val="0"/>
        </a:spcBef>
        <a:spcAft>
          <a:spcPct val="0"/>
        </a:spcAft>
        <a:defRPr sz="3600" b="1">
          <a:solidFill>
            <a:srgbClr val="6E2585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600" b="1">
          <a:solidFill>
            <a:srgbClr val="6E2585"/>
          </a:solidFill>
          <a:latin typeface="Arial" charset="0"/>
        </a:defRPr>
      </a:lvl2pPr>
      <a:lvl3pPr algn="l" rtl="0" fontAlgn="base">
        <a:spcBef>
          <a:spcPct val="0"/>
        </a:spcBef>
        <a:spcAft>
          <a:spcPct val="0"/>
        </a:spcAft>
        <a:defRPr sz="3600" b="1">
          <a:solidFill>
            <a:srgbClr val="6E2585"/>
          </a:solidFill>
          <a:latin typeface="Arial" charset="0"/>
        </a:defRPr>
      </a:lvl3pPr>
      <a:lvl4pPr algn="l" rtl="0" fontAlgn="base">
        <a:spcBef>
          <a:spcPct val="0"/>
        </a:spcBef>
        <a:spcAft>
          <a:spcPct val="0"/>
        </a:spcAft>
        <a:defRPr sz="3600" b="1">
          <a:solidFill>
            <a:srgbClr val="6E2585"/>
          </a:solidFill>
          <a:latin typeface="Arial" charset="0"/>
        </a:defRPr>
      </a:lvl4pPr>
      <a:lvl5pPr algn="l" rtl="0" fontAlgn="base">
        <a:spcBef>
          <a:spcPct val="0"/>
        </a:spcBef>
        <a:spcAft>
          <a:spcPct val="0"/>
        </a:spcAft>
        <a:defRPr sz="3600" b="1">
          <a:solidFill>
            <a:srgbClr val="6E2585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 b="1">
          <a:solidFill>
            <a:srgbClr val="6E2585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 b="1">
          <a:solidFill>
            <a:srgbClr val="6E2585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 b="1">
          <a:solidFill>
            <a:srgbClr val="6E2585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 b="1">
          <a:solidFill>
            <a:srgbClr val="6E2585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24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1588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title style</a:t>
            </a:r>
          </a:p>
        </p:txBody>
      </p:sp>
      <p:sp>
        <p:nvSpPr>
          <p:cNvPr id="552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text styles</a:t>
            </a:r>
            <a:br>
              <a:rPr lang="en-GB" smtClean="0"/>
            </a:br>
            <a:endParaRPr lang="en-GB" smtClean="0"/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</p:txBody>
      </p:sp>
      <p:pic>
        <p:nvPicPr>
          <p:cNvPr id="55300" name="Picture 4" descr="Census2011_RGB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7791450" y="228600"/>
            <a:ext cx="1047750" cy="1143000"/>
          </a:xfrm>
          <a:prstGeom prst="rect">
            <a:avLst/>
          </a:prstGeom>
          <a:noFill/>
        </p:spPr>
      </p:pic>
      <p:pic>
        <p:nvPicPr>
          <p:cNvPr id="55301" name="Picture 5" descr="Census2011_Strap_RGB_PPT_ONS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401638" y="6096000"/>
            <a:ext cx="8274050" cy="536575"/>
          </a:xfrm>
          <a:prstGeom prst="rect">
            <a:avLst/>
          </a:prstGeom>
          <a:noFill/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  <p:sldLayoutId id="2147483700" r:id="rId2"/>
    <p:sldLayoutId id="2147483701" r:id="rId3"/>
    <p:sldLayoutId id="2147483702" r:id="rId4"/>
    <p:sldLayoutId id="2147483703" r:id="rId5"/>
    <p:sldLayoutId id="2147483704" r:id="rId6"/>
    <p:sldLayoutId id="2147483705" r:id="rId7"/>
    <p:sldLayoutId id="2147483706" r:id="rId8"/>
    <p:sldLayoutId id="2147483707" r:id="rId9"/>
    <p:sldLayoutId id="2147483708" r:id="rId10"/>
    <p:sldLayoutId id="2147483709" r:id="rId11"/>
  </p:sldLayoutIdLst>
  <p:hf hdr="0" ftr="0" dt="0"/>
  <p:txStyles>
    <p:titleStyle>
      <a:lvl1pPr algn="l" rtl="0" fontAlgn="base">
        <a:spcBef>
          <a:spcPct val="0"/>
        </a:spcBef>
        <a:spcAft>
          <a:spcPct val="0"/>
        </a:spcAft>
        <a:defRPr sz="3600" b="1">
          <a:solidFill>
            <a:srgbClr val="6E2585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600" b="1">
          <a:solidFill>
            <a:srgbClr val="6E2585"/>
          </a:solidFill>
          <a:latin typeface="Arial" charset="0"/>
        </a:defRPr>
      </a:lvl2pPr>
      <a:lvl3pPr algn="l" rtl="0" fontAlgn="base">
        <a:spcBef>
          <a:spcPct val="0"/>
        </a:spcBef>
        <a:spcAft>
          <a:spcPct val="0"/>
        </a:spcAft>
        <a:defRPr sz="3600" b="1">
          <a:solidFill>
            <a:srgbClr val="6E2585"/>
          </a:solidFill>
          <a:latin typeface="Arial" charset="0"/>
        </a:defRPr>
      </a:lvl3pPr>
      <a:lvl4pPr algn="l" rtl="0" fontAlgn="base">
        <a:spcBef>
          <a:spcPct val="0"/>
        </a:spcBef>
        <a:spcAft>
          <a:spcPct val="0"/>
        </a:spcAft>
        <a:defRPr sz="3600" b="1">
          <a:solidFill>
            <a:srgbClr val="6E2585"/>
          </a:solidFill>
          <a:latin typeface="Arial" charset="0"/>
        </a:defRPr>
      </a:lvl4pPr>
      <a:lvl5pPr algn="l" rtl="0" fontAlgn="base">
        <a:spcBef>
          <a:spcPct val="0"/>
        </a:spcBef>
        <a:spcAft>
          <a:spcPct val="0"/>
        </a:spcAft>
        <a:defRPr sz="3600" b="1">
          <a:solidFill>
            <a:srgbClr val="6E2585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 b="1">
          <a:solidFill>
            <a:srgbClr val="6E2585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 b="1">
          <a:solidFill>
            <a:srgbClr val="6E2585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 b="1">
          <a:solidFill>
            <a:srgbClr val="6E2585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 b="1">
          <a:solidFill>
            <a:srgbClr val="6E2585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defRPr sz="24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5.xml"/><Relationship Id="rId4" Type="http://schemas.openxmlformats.org/officeDocument/2006/relationships/image" Target="../media/image11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5.xml"/><Relationship Id="rId4" Type="http://schemas.openxmlformats.org/officeDocument/2006/relationships/image" Target="../media/image11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5.xml"/><Relationship Id="rId4" Type="http://schemas.openxmlformats.org/officeDocument/2006/relationships/image" Target="../media/image11.e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5.xml"/><Relationship Id="rId4" Type="http://schemas.openxmlformats.org/officeDocument/2006/relationships/image" Target="../media/image11.e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5.xml"/><Relationship Id="rId4" Type="http://schemas.openxmlformats.org/officeDocument/2006/relationships/image" Target="../media/image13.e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5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5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5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5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5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5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35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35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35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35.xml"/><Relationship Id="rId4" Type="http://schemas.openxmlformats.org/officeDocument/2006/relationships/image" Target="../media/image23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5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35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35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35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ons.gov.uk/" TargetMode="External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35.xml"/><Relationship Id="rId4" Type="http://schemas.openxmlformats.org/officeDocument/2006/relationships/hyperlink" Target="mailto:census.customerservices@ons.gsi.gov.uk" TargetMode="Externa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3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/>
          <p:cNvSpPr>
            <a:spLocks noChangeArrowheads="1"/>
          </p:cNvSpPr>
          <p:nvPr/>
        </p:nvSpPr>
        <p:spPr bwMode="auto">
          <a:xfrm>
            <a:off x="251520" y="1196752"/>
            <a:ext cx="8675687" cy="2351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4000" b="1" dirty="0" smtClean="0">
                <a:solidFill>
                  <a:schemeClr val="bg1"/>
                </a:solidFill>
              </a:rPr>
              <a:t>2011 Census Outputs</a:t>
            </a:r>
          </a:p>
          <a:p>
            <a:pPr algn="ctr"/>
            <a:r>
              <a:rPr lang="en-US" sz="4000" b="1" dirty="0" smtClean="0">
                <a:solidFill>
                  <a:schemeClr val="bg1"/>
                </a:solidFill>
              </a:rPr>
              <a:t>“Making best use of 2011 Census”</a:t>
            </a:r>
            <a:endParaRPr lang="en-GB" sz="4000" b="1" dirty="0">
              <a:solidFill>
                <a:schemeClr val="bg1"/>
              </a:solidFill>
            </a:endParaRPr>
          </a:p>
        </p:txBody>
      </p:sp>
      <p:sp>
        <p:nvSpPr>
          <p:cNvPr id="74755" name="Rectangle 3"/>
          <p:cNvSpPr>
            <a:spLocks noChangeArrowheads="1"/>
          </p:cNvSpPr>
          <p:nvPr/>
        </p:nvSpPr>
        <p:spPr bwMode="auto">
          <a:xfrm>
            <a:off x="251520" y="3212976"/>
            <a:ext cx="8675687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0" hangingPunct="0">
              <a:spcBef>
                <a:spcPct val="20000"/>
              </a:spcBef>
            </a:pPr>
            <a:r>
              <a:rPr lang="en-US" sz="2800" dirty="0" smtClean="0">
                <a:solidFill>
                  <a:schemeClr val="bg1"/>
                </a:solidFill>
              </a:rPr>
              <a:t>Dr Emma White</a:t>
            </a:r>
            <a:endParaRPr lang="en-US" sz="2800" dirty="0">
              <a:solidFill>
                <a:schemeClr val="bg1"/>
              </a:solidFill>
            </a:endParaRPr>
          </a:p>
          <a:p>
            <a:pPr algn="ctr" eaLnBrk="0" hangingPunct="0">
              <a:spcBef>
                <a:spcPct val="20000"/>
              </a:spcBef>
            </a:pPr>
            <a:r>
              <a:rPr lang="en-US" sz="2000" dirty="0" smtClean="0">
                <a:solidFill>
                  <a:schemeClr val="bg1"/>
                </a:solidFill>
              </a:rPr>
              <a:t>Head of Policy and Analysis</a:t>
            </a:r>
            <a:br>
              <a:rPr lang="en-US" sz="2000" dirty="0" smtClean="0">
                <a:solidFill>
                  <a:schemeClr val="bg1"/>
                </a:solidFill>
              </a:rPr>
            </a:br>
            <a:r>
              <a:rPr lang="en-US" sz="2000" dirty="0" smtClean="0">
                <a:solidFill>
                  <a:schemeClr val="bg1"/>
                </a:solidFill>
              </a:rPr>
              <a:t>2011 Census Outputs</a:t>
            </a:r>
          </a:p>
          <a:p>
            <a:pPr algn="ctr" eaLnBrk="0" hangingPunct="0">
              <a:spcBef>
                <a:spcPct val="20000"/>
              </a:spcBef>
            </a:pPr>
            <a:r>
              <a:rPr lang="en-US" sz="2000" dirty="0" smtClean="0">
                <a:solidFill>
                  <a:schemeClr val="bg1"/>
                </a:solidFill>
              </a:rPr>
              <a:t>Office </a:t>
            </a:r>
            <a:r>
              <a:rPr lang="en-US" sz="2000" dirty="0">
                <a:solidFill>
                  <a:schemeClr val="bg1"/>
                </a:solidFill>
              </a:rPr>
              <a:t>for National </a:t>
            </a:r>
            <a:r>
              <a:rPr lang="en-US" sz="2000" dirty="0" smtClean="0">
                <a:solidFill>
                  <a:schemeClr val="bg1"/>
                </a:solidFill>
              </a:rPr>
              <a:t>Statistics</a:t>
            </a:r>
          </a:p>
          <a:p>
            <a:pPr algn="ctr" eaLnBrk="0" hangingPunct="0">
              <a:spcBef>
                <a:spcPct val="20000"/>
              </a:spcBef>
            </a:pPr>
            <a:endParaRPr lang="en-US" sz="2800" dirty="0" smtClean="0">
              <a:solidFill>
                <a:schemeClr val="bg1"/>
              </a:solidFill>
            </a:endParaRPr>
          </a:p>
          <a:p>
            <a:pPr algn="ctr" eaLnBrk="0" hangingPunct="0">
              <a:spcBef>
                <a:spcPct val="20000"/>
              </a:spcBef>
            </a:pPr>
            <a:r>
              <a:rPr lang="en-US" sz="2800" dirty="0" smtClean="0">
                <a:solidFill>
                  <a:schemeClr val="bg1"/>
                </a:solidFill>
              </a:rPr>
              <a:t>5 October 2012</a:t>
            </a:r>
            <a:endParaRPr lang="en-GB" sz="28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 bwMode="auto">
          <a:xfrm>
            <a:off x="471488" y="1524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defRPr/>
            </a:pPr>
            <a:r>
              <a:rPr lang="en-GB" sz="3200" b="1" kern="0" dirty="0">
                <a:solidFill>
                  <a:srgbClr val="7030A0"/>
                </a:solidFill>
                <a:latin typeface="+mj-lt"/>
                <a:ea typeface="+mj-ea"/>
                <a:cs typeface="+mj-cs"/>
              </a:rPr>
              <a:t>Age </a:t>
            </a:r>
            <a:r>
              <a:rPr lang="en-GB" sz="3200" b="1" kern="0" dirty="0" smtClean="0">
                <a:solidFill>
                  <a:srgbClr val="7030A0"/>
                </a:solidFill>
                <a:latin typeface="+mj-lt"/>
                <a:ea typeface="+mj-ea"/>
                <a:cs typeface="+mj-cs"/>
              </a:rPr>
              <a:t>structure</a:t>
            </a:r>
            <a:br>
              <a:rPr lang="en-GB" sz="3200" b="1" kern="0" dirty="0" smtClean="0">
                <a:solidFill>
                  <a:srgbClr val="7030A0"/>
                </a:solidFill>
                <a:latin typeface="+mj-lt"/>
                <a:ea typeface="+mj-ea"/>
                <a:cs typeface="+mj-cs"/>
              </a:rPr>
            </a:br>
            <a:r>
              <a:rPr lang="en-GB" sz="3200" b="1" kern="0" dirty="0" smtClean="0">
                <a:solidFill>
                  <a:srgbClr val="7030A0"/>
                </a:solidFill>
                <a:latin typeface="+mj-lt"/>
                <a:ea typeface="+mj-ea"/>
                <a:cs typeface="+mj-cs"/>
              </a:rPr>
              <a:t>2011</a:t>
            </a:r>
            <a:endParaRPr lang="en-GB" sz="3200" b="1" kern="0" dirty="0">
              <a:solidFill>
                <a:srgbClr val="7030A0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7411" name="TextBox 5"/>
          <p:cNvSpPr txBox="1">
            <a:spLocks noChangeArrowheads="1"/>
          </p:cNvSpPr>
          <p:nvPr/>
        </p:nvSpPr>
        <p:spPr bwMode="auto">
          <a:xfrm>
            <a:off x="611188" y="3141663"/>
            <a:ext cx="3097212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GB" sz="2000" b="1" dirty="0">
                <a:solidFill>
                  <a:srgbClr val="7030A0"/>
                </a:solidFill>
              </a:rPr>
              <a:t>Population </a:t>
            </a:r>
            <a:r>
              <a:rPr lang="en-GB" sz="2000" b="1" dirty="0" smtClean="0">
                <a:solidFill>
                  <a:srgbClr val="7030A0"/>
                </a:solidFill>
              </a:rPr>
              <a:t>pyramid</a:t>
            </a:r>
            <a:br>
              <a:rPr lang="en-GB" sz="2000" b="1" dirty="0" smtClean="0">
                <a:solidFill>
                  <a:srgbClr val="7030A0"/>
                </a:solidFill>
              </a:rPr>
            </a:br>
            <a:r>
              <a:rPr lang="en-GB" sz="2000" b="1" dirty="0" smtClean="0">
                <a:solidFill>
                  <a:srgbClr val="7030A0"/>
                </a:solidFill>
              </a:rPr>
              <a:t>England </a:t>
            </a:r>
            <a:r>
              <a:rPr lang="en-GB" sz="2000" b="1" dirty="0">
                <a:solidFill>
                  <a:srgbClr val="7030A0"/>
                </a:solidFill>
              </a:rPr>
              <a:t>and Wales</a:t>
            </a:r>
          </a:p>
        </p:txBody>
      </p:sp>
      <p:pic>
        <p:nvPicPr>
          <p:cNvPr id="1741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-5400000">
            <a:off x="3780383" y="1700337"/>
            <a:ext cx="5255072" cy="4679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107504" y="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defRPr/>
            </a:pPr>
            <a:r>
              <a:rPr lang="en-GB" sz="3200" b="1" kern="0" dirty="0" smtClean="0">
                <a:solidFill>
                  <a:srgbClr val="7030A0"/>
                </a:solidFill>
                <a:latin typeface="+mj-lt"/>
                <a:ea typeface="+mj-ea"/>
                <a:cs typeface="+mj-cs"/>
              </a:rPr>
              <a:t>Age structure 1951 </a:t>
            </a:r>
            <a:r>
              <a:rPr lang="en-GB" sz="3200" b="1" kern="0" dirty="0">
                <a:solidFill>
                  <a:srgbClr val="7030A0"/>
                </a:solidFill>
                <a:latin typeface="+mj-lt"/>
                <a:ea typeface="+mj-ea"/>
                <a:cs typeface="+mj-cs"/>
              </a:rPr>
              <a:t>to </a:t>
            </a:r>
            <a:r>
              <a:rPr lang="en-GB" sz="3200" b="1" kern="0" dirty="0" smtClean="0">
                <a:solidFill>
                  <a:srgbClr val="7030A0"/>
                </a:solidFill>
                <a:latin typeface="+mj-lt"/>
                <a:ea typeface="+mj-ea"/>
                <a:cs typeface="+mj-cs"/>
              </a:rPr>
              <a:t>2011: more people &amp; increased life expectancy</a:t>
            </a:r>
            <a:endParaRPr lang="en-GB" sz="3200" b="1" kern="0" dirty="0">
              <a:solidFill>
                <a:srgbClr val="7030A0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18435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-5400000">
            <a:off x="-359569" y="1818481"/>
            <a:ext cx="5399088" cy="4679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6" name="Picture 3"/>
          <p:cNvPicPr>
            <a:picLocks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-5400000">
            <a:off x="4104481" y="1818481"/>
            <a:ext cx="5399088" cy="4679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Oval 15"/>
          <p:cNvSpPr/>
          <p:nvPr/>
        </p:nvSpPr>
        <p:spPr bwMode="auto">
          <a:xfrm>
            <a:off x="1727200" y="1341438"/>
            <a:ext cx="1512888" cy="1008062"/>
          </a:xfrm>
          <a:prstGeom prst="ellipse">
            <a:avLst/>
          </a:prstGeom>
          <a:noFill/>
          <a:ln w="19050" cap="flat" cmpd="sng" algn="ctr">
            <a:solidFill>
              <a:schemeClr val="accent6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0" hangingPunct="0">
              <a:defRPr/>
            </a:pPr>
            <a:endParaRPr lang="en-GB">
              <a:ea typeface="ＭＳ Ｐゴシック" charset="-128"/>
              <a:cs typeface="+mn-cs"/>
            </a:endParaRPr>
          </a:p>
        </p:txBody>
      </p:sp>
      <p:sp>
        <p:nvSpPr>
          <p:cNvPr id="19" name="Oval 18"/>
          <p:cNvSpPr/>
          <p:nvPr/>
        </p:nvSpPr>
        <p:spPr bwMode="auto">
          <a:xfrm>
            <a:off x="6119813" y="1268413"/>
            <a:ext cx="1511300" cy="1008062"/>
          </a:xfrm>
          <a:prstGeom prst="ellipse">
            <a:avLst/>
          </a:prstGeom>
          <a:noFill/>
          <a:ln w="19050" cap="flat" cmpd="sng" algn="ctr">
            <a:solidFill>
              <a:schemeClr val="accent6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0" hangingPunct="0">
              <a:defRPr/>
            </a:pPr>
            <a:endParaRPr lang="en-GB">
              <a:ea typeface="ＭＳ Ｐゴシック" charset="-128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6" grpId="1" animBg="1"/>
      <p:bldP spid="19" grpId="0" animBg="1"/>
      <p:bldP spid="19" grpId="1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107504" y="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defRPr/>
            </a:pPr>
            <a:r>
              <a:rPr lang="en-GB" sz="3200" b="1" kern="0" dirty="0" smtClean="0">
                <a:solidFill>
                  <a:srgbClr val="7030A0"/>
                </a:solidFill>
                <a:latin typeface="+mj-lt"/>
                <a:ea typeface="+mj-ea"/>
                <a:cs typeface="+mj-cs"/>
              </a:rPr>
              <a:t>Age structure 1951 </a:t>
            </a:r>
            <a:r>
              <a:rPr lang="en-GB" sz="3200" b="1" kern="0" dirty="0">
                <a:solidFill>
                  <a:srgbClr val="7030A0"/>
                </a:solidFill>
                <a:latin typeface="+mj-lt"/>
                <a:ea typeface="+mj-ea"/>
                <a:cs typeface="+mj-cs"/>
              </a:rPr>
              <a:t>to </a:t>
            </a:r>
            <a:r>
              <a:rPr lang="en-GB" sz="3200" b="1" kern="0" dirty="0" smtClean="0">
                <a:solidFill>
                  <a:srgbClr val="7030A0"/>
                </a:solidFill>
                <a:latin typeface="+mj-lt"/>
                <a:ea typeface="+mj-ea"/>
                <a:cs typeface="+mj-cs"/>
              </a:rPr>
              <a:t>2011: WWI &amp; Spanish influenza</a:t>
            </a:r>
            <a:endParaRPr lang="en-GB" sz="3200" b="1" kern="0" dirty="0">
              <a:solidFill>
                <a:srgbClr val="7030A0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18435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-5400000">
            <a:off x="-359569" y="1818481"/>
            <a:ext cx="5399088" cy="4679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6" name="Picture 3"/>
          <p:cNvPicPr>
            <a:picLocks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-5400000">
            <a:off x="4104481" y="1818481"/>
            <a:ext cx="5399088" cy="4679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" name="Oval 20"/>
          <p:cNvSpPr/>
          <p:nvPr/>
        </p:nvSpPr>
        <p:spPr bwMode="auto">
          <a:xfrm>
            <a:off x="899592" y="4581128"/>
            <a:ext cx="3240088" cy="360363"/>
          </a:xfrm>
          <a:prstGeom prst="ellipse">
            <a:avLst/>
          </a:prstGeom>
          <a:solidFill>
            <a:schemeClr val="accent1">
              <a:alpha val="0"/>
            </a:schemeClr>
          </a:solidFill>
          <a:ln w="22225" cap="flat" cmpd="sng" algn="ctr">
            <a:solidFill>
              <a:schemeClr val="accent2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0" hangingPunct="0">
              <a:defRPr/>
            </a:pPr>
            <a:endParaRPr lang="en-GB">
              <a:ea typeface="ＭＳ Ｐゴシック" charset="-128"/>
              <a:cs typeface="+mn-cs"/>
            </a:endParaRPr>
          </a:p>
        </p:txBody>
      </p:sp>
      <p:sp>
        <p:nvSpPr>
          <p:cNvPr id="11" name="Oval 10"/>
          <p:cNvSpPr/>
          <p:nvPr/>
        </p:nvSpPr>
        <p:spPr bwMode="auto">
          <a:xfrm>
            <a:off x="5508104" y="1772816"/>
            <a:ext cx="2880320" cy="360363"/>
          </a:xfrm>
          <a:prstGeom prst="ellipse">
            <a:avLst/>
          </a:prstGeom>
          <a:solidFill>
            <a:schemeClr val="accent1">
              <a:alpha val="0"/>
            </a:schemeClr>
          </a:solidFill>
          <a:ln w="22225" cap="flat" cmpd="sng" algn="ctr">
            <a:solidFill>
              <a:schemeClr val="accent2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0" hangingPunct="0">
              <a:defRPr/>
            </a:pPr>
            <a:endParaRPr lang="en-GB">
              <a:ea typeface="ＭＳ Ｐゴシック" charset="-128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1" grpId="1" animBg="1"/>
      <p:bldP spid="11" grpId="0" animBg="1"/>
      <p:bldP spid="11" grpId="1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107504" y="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defRPr/>
            </a:pPr>
            <a:r>
              <a:rPr lang="en-GB" sz="3200" b="1" kern="0" dirty="0" smtClean="0">
                <a:solidFill>
                  <a:srgbClr val="7030A0"/>
                </a:solidFill>
                <a:latin typeface="+mj-lt"/>
                <a:ea typeface="+mj-ea"/>
                <a:cs typeface="+mj-cs"/>
              </a:rPr>
              <a:t>Age structure 1951 </a:t>
            </a:r>
            <a:r>
              <a:rPr lang="en-GB" sz="3200" b="1" kern="0" dirty="0">
                <a:solidFill>
                  <a:srgbClr val="7030A0"/>
                </a:solidFill>
                <a:latin typeface="+mj-lt"/>
                <a:ea typeface="+mj-ea"/>
                <a:cs typeface="+mj-cs"/>
              </a:rPr>
              <a:t>to </a:t>
            </a:r>
            <a:r>
              <a:rPr lang="en-GB" sz="3200" b="1" kern="0" dirty="0" smtClean="0">
                <a:solidFill>
                  <a:srgbClr val="7030A0"/>
                </a:solidFill>
                <a:latin typeface="+mj-lt"/>
                <a:ea typeface="+mj-ea"/>
                <a:cs typeface="+mj-cs"/>
              </a:rPr>
              <a:t>2011: post</a:t>
            </a:r>
            <a:br>
              <a:rPr lang="en-GB" sz="3200" b="1" kern="0" dirty="0" smtClean="0">
                <a:solidFill>
                  <a:srgbClr val="7030A0"/>
                </a:solidFill>
                <a:latin typeface="+mj-lt"/>
                <a:ea typeface="+mj-ea"/>
                <a:cs typeface="+mj-cs"/>
              </a:rPr>
            </a:br>
            <a:r>
              <a:rPr lang="en-GB" sz="3200" b="1" kern="0" dirty="0" smtClean="0">
                <a:solidFill>
                  <a:srgbClr val="7030A0"/>
                </a:solidFill>
                <a:latin typeface="+mj-lt"/>
                <a:ea typeface="+mj-ea"/>
                <a:cs typeface="+mj-cs"/>
              </a:rPr>
              <a:t>WWII baby boom</a:t>
            </a:r>
            <a:endParaRPr lang="en-GB" sz="3200" b="1" kern="0" dirty="0">
              <a:solidFill>
                <a:srgbClr val="7030A0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18435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-5400000">
            <a:off x="-359569" y="1818481"/>
            <a:ext cx="5399088" cy="4679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6" name="Picture 3"/>
          <p:cNvPicPr>
            <a:picLocks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-5400000">
            <a:off x="4104481" y="1818481"/>
            <a:ext cx="5399088" cy="4679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Oval 16"/>
          <p:cNvSpPr/>
          <p:nvPr/>
        </p:nvSpPr>
        <p:spPr bwMode="auto">
          <a:xfrm>
            <a:off x="0" y="5949280"/>
            <a:ext cx="4500563" cy="288925"/>
          </a:xfrm>
          <a:prstGeom prst="ellipse">
            <a:avLst/>
          </a:prstGeom>
          <a:noFill/>
          <a:ln w="19050" cap="flat" cmpd="sng" algn="ctr">
            <a:solidFill>
              <a:schemeClr val="accent6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0" hangingPunct="0">
              <a:defRPr/>
            </a:pPr>
            <a:endParaRPr lang="en-GB">
              <a:ea typeface="ＭＳ Ｐゴシック" charset="-128"/>
              <a:cs typeface="+mn-cs"/>
            </a:endParaRPr>
          </a:p>
        </p:txBody>
      </p:sp>
      <p:sp>
        <p:nvSpPr>
          <p:cNvPr id="18" name="Oval 17"/>
          <p:cNvSpPr/>
          <p:nvPr/>
        </p:nvSpPr>
        <p:spPr bwMode="auto">
          <a:xfrm>
            <a:off x="4932040" y="3140968"/>
            <a:ext cx="3960812" cy="288925"/>
          </a:xfrm>
          <a:prstGeom prst="ellipse">
            <a:avLst/>
          </a:prstGeom>
          <a:noFill/>
          <a:ln w="19050" cap="flat" cmpd="sng" algn="ctr">
            <a:solidFill>
              <a:schemeClr val="accent6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0" hangingPunct="0">
              <a:defRPr/>
            </a:pPr>
            <a:endParaRPr lang="en-GB">
              <a:ea typeface="ＭＳ Ｐゴシック" charset="-128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107504" y="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defRPr/>
            </a:pPr>
            <a:r>
              <a:rPr lang="en-GB" sz="3200" b="1" kern="0" dirty="0" smtClean="0">
                <a:solidFill>
                  <a:srgbClr val="7030A0"/>
                </a:solidFill>
                <a:latin typeface="+mj-lt"/>
                <a:ea typeface="+mj-ea"/>
                <a:cs typeface="+mj-cs"/>
              </a:rPr>
              <a:t>Age structure 1951 </a:t>
            </a:r>
            <a:r>
              <a:rPr lang="en-GB" sz="3200" b="1" kern="0" dirty="0">
                <a:solidFill>
                  <a:srgbClr val="7030A0"/>
                </a:solidFill>
                <a:latin typeface="+mj-lt"/>
                <a:ea typeface="+mj-ea"/>
                <a:cs typeface="+mj-cs"/>
              </a:rPr>
              <a:t>to </a:t>
            </a:r>
            <a:r>
              <a:rPr lang="en-GB" sz="3200" b="1" kern="0" dirty="0" smtClean="0">
                <a:solidFill>
                  <a:srgbClr val="7030A0"/>
                </a:solidFill>
                <a:latin typeface="+mj-lt"/>
                <a:ea typeface="+mj-ea"/>
                <a:cs typeface="+mj-cs"/>
              </a:rPr>
              <a:t>2011: echo</a:t>
            </a:r>
            <a:br>
              <a:rPr lang="en-GB" sz="3200" b="1" kern="0" dirty="0" smtClean="0">
                <a:solidFill>
                  <a:srgbClr val="7030A0"/>
                </a:solidFill>
                <a:latin typeface="+mj-lt"/>
                <a:ea typeface="+mj-ea"/>
                <a:cs typeface="+mj-cs"/>
              </a:rPr>
            </a:br>
            <a:r>
              <a:rPr lang="en-GB" sz="3200" b="1" kern="0" dirty="0" smtClean="0">
                <a:solidFill>
                  <a:srgbClr val="7030A0"/>
                </a:solidFill>
                <a:latin typeface="+mj-lt"/>
                <a:ea typeface="+mj-ea"/>
                <a:cs typeface="+mj-cs"/>
              </a:rPr>
              <a:t>effect</a:t>
            </a:r>
            <a:endParaRPr lang="en-GB" sz="3200" b="1" kern="0" dirty="0">
              <a:solidFill>
                <a:srgbClr val="7030A0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18435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-5400000">
            <a:off x="-359569" y="1818481"/>
            <a:ext cx="5399088" cy="4679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6" name="Picture 3"/>
          <p:cNvPicPr>
            <a:picLocks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-5400000">
            <a:off x="4104481" y="1818481"/>
            <a:ext cx="5399088" cy="4679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" name="Oval 19"/>
          <p:cNvSpPr/>
          <p:nvPr/>
        </p:nvSpPr>
        <p:spPr bwMode="auto">
          <a:xfrm>
            <a:off x="4716463" y="3861048"/>
            <a:ext cx="4427537" cy="647700"/>
          </a:xfrm>
          <a:prstGeom prst="ellipse">
            <a:avLst/>
          </a:prstGeom>
          <a:solidFill>
            <a:schemeClr val="accent1">
              <a:alpha val="0"/>
            </a:schemeClr>
          </a:solidFill>
          <a:ln w="22225" cap="flat" cmpd="sng" algn="ctr">
            <a:solidFill>
              <a:schemeClr val="accent2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0" hangingPunct="0">
              <a:defRPr/>
            </a:pPr>
            <a:endParaRPr lang="en-GB">
              <a:ea typeface="ＭＳ Ｐゴシック" charset="-128"/>
              <a:cs typeface="+mn-cs"/>
            </a:endParaRPr>
          </a:p>
        </p:txBody>
      </p:sp>
      <p:sp>
        <p:nvSpPr>
          <p:cNvPr id="11" name="Oval 10"/>
          <p:cNvSpPr/>
          <p:nvPr/>
        </p:nvSpPr>
        <p:spPr bwMode="auto">
          <a:xfrm>
            <a:off x="4932040" y="3140968"/>
            <a:ext cx="3960812" cy="288925"/>
          </a:xfrm>
          <a:prstGeom prst="ellipse">
            <a:avLst/>
          </a:prstGeom>
          <a:noFill/>
          <a:ln w="19050" cap="flat" cmpd="sng" algn="ctr">
            <a:solidFill>
              <a:schemeClr val="accent6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0" hangingPunct="0">
              <a:defRPr/>
            </a:pPr>
            <a:endParaRPr lang="en-GB">
              <a:ea typeface="ＭＳ Ｐゴシック" charset="-128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11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 bwMode="auto">
          <a:xfrm>
            <a:off x="107504" y="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defRPr/>
            </a:pPr>
            <a:r>
              <a:rPr lang="en-GB" sz="3200" b="1" kern="0" dirty="0">
                <a:solidFill>
                  <a:srgbClr val="7030A0"/>
                </a:solidFill>
                <a:latin typeface="+mj-lt"/>
                <a:ea typeface="+mj-ea"/>
                <a:cs typeface="+mj-cs"/>
              </a:rPr>
              <a:t>Changing age </a:t>
            </a:r>
            <a:r>
              <a:rPr lang="en-GB" sz="3200" b="1" kern="0" dirty="0" smtClean="0">
                <a:solidFill>
                  <a:srgbClr val="7030A0"/>
                </a:solidFill>
                <a:latin typeface="+mj-lt"/>
                <a:ea typeface="+mj-ea"/>
                <a:cs typeface="+mj-cs"/>
              </a:rPr>
              <a:t>structure</a:t>
            </a:r>
            <a:br>
              <a:rPr lang="en-GB" sz="3200" b="1" kern="0" dirty="0" smtClean="0">
                <a:solidFill>
                  <a:srgbClr val="7030A0"/>
                </a:solidFill>
                <a:latin typeface="+mj-lt"/>
                <a:ea typeface="+mj-ea"/>
                <a:cs typeface="+mj-cs"/>
              </a:rPr>
            </a:br>
            <a:r>
              <a:rPr lang="en-GB" sz="3200" b="1" kern="0" dirty="0" smtClean="0">
                <a:solidFill>
                  <a:srgbClr val="7030A0"/>
                </a:solidFill>
                <a:latin typeface="+mj-lt"/>
                <a:ea typeface="+mj-ea"/>
                <a:cs typeface="+mj-cs"/>
              </a:rPr>
              <a:t>2011 </a:t>
            </a:r>
            <a:r>
              <a:rPr lang="en-GB" sz="3200" b="1" kern="0" dirty="0" err="1">
                <a:solidFill>
                  <a:srgbClr val="7030A0"/>
                </a:solidFill>
                <a:latin typeface="+mj-lt"/>
                <a:ea typeface="+mj-ea"/>
                <a:cs typeface="+mj-cs"/>
              </a:rPr>
              <a:t>vs</a:t>
            </a:r>
            <a:r>
              <a:rPr lang="en-GB" sz="3200" b="1" kern="0" dirty="0">
                <a:solidFill>
                  <a:srgbClr val="7030A0"/>
                </a:solidFill>
                <a:latin typeface="+mj-lt"/>
                <a:ea typeface="+mj-ea"/>
                <a:cs typeface="+mj-cs"/>
              </a:rPr>
              <a:t> 2001</a:t>
            </a:r>
          </a:p>
        </p:txBody>
      </p:sp>
      <p:sp>
        <p:nvSpPr>
          <p:cNvPr id="19459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n-GB" smtClean="0"/>
          </a:p>
        </p:txBody>
      </p:sp>
      <p:pic>
        <p:nvPicPr>
          <p:cNvPr id="1946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-5400000">
            <a:off x="-359569" y="1818481"/>
            <a:ext cx="5399088" cy="4679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1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-5400000">
            <a:off x="4104481" y="1818481"/>
            <a:ext cx="5399088" cy="4679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323850" y="1524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defRPr/>
            </a:pPr>
            <a:r>
              <a:rPr lang="en-GB" sz="3200" b="1" kern="0" dirty="0">
                <a:solidFill>
                  <a:srgbClr val="7030A0"/>
                </a:solidFill>
                <a:latin typeface="+mj-lt"/>
                <a:ea typeface="+mj-ea"/>
                <a:cs typeface="+mj-cs"/>
              </a:rPr>
              <a:t>Age structure </a:t>
            </a:r>
            <a:r>
              <a:rPr lang="en-GB" sz="3200" b="1" kern="0" dirty="0" smtClean="0">
                <a:solidFill>
                  <a:srgbClr val="7030A0"/>
                </a:solidFill>
                <a:latin typeface="+mj-lt"/>
                <a:ea typeface="+mj-ea"/>
                <a:cs typeface="+mj-cs"/>
              </a:rPr>
              <a:t>compared</a:t>
            </a:r>
            <a:br>
              <a:rPr lang="en-GB" sz="3200" b="1" kern="0" dirty="0" smtClean="0">
                <a:solidFill>
                  <a:srgbClr val="7030A0"/>
                </a:solidFill>
                <a:latin typeface="+mj-lt"/>
                <a:ea typeface="+mj-ea"/>
                <a:cs typeface="+mj-cs"/>
              </a:rPr>
            </a:br>
            <a:r>
              <a:rPr lang="en-GB" sz="3200" b="1" kern="0" dirty="0" smtClean="0">
                <a:solidFill>
                  <a:srgbClr val="7030A0"/>
                </a:solidFill>
                <a:latin typeface="+mj-lt"/>
                <a:ea typeface="+mj-ea"/>
                <a:cs typeface="+mj-cs"/>
              </a:rPr>
              <a:t>2011 </a:t>
            </a:r>
            <a:r>
              <a:rPr lang="en-GB" sz="3200" b="1" kern="0" dirty="0" err="1">
                <a:solidFill>
                  <a:srgbClr val="7030A0"/>
                </a:solidFill>
                <a:latin typeface="+mj-lt"/>
                <a:ea typeface="+mj-ea"/>
                <a:cs typeface="+mj-cs"/>
              </a:rPr>
              <a:t>vs</a:t>
            </a:r>
            <a:r>
              <a:rPr lang="en-GB" sz="3200" b="1" kern="0" dirty="0">
                <a:solidFill>
                  <a:srgbClr val="7030A0"/>
                </a:solidFill>
                <a:latin typeface="+mj-lt"/>
                <a:ea typeface="+mj-ea"/>
                <a:cs typeface="+mj-cs"/>
              </a:rPr>
              <a:t> 2001</a:t>
            </a:r>
          </a:p>
        </p:txBody>
      </p:sp>
      <p:pic>
        <p:nvPicPr>
          <p:cNvPr id="20483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-5400000">
            <a:off x="4104481" y="1818481"/>
            <a:ext cx="5399088" cy="4679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4" name="TextBox 6"/>
          <p:cNvSpPr txBox="1">
            <a:spLocks noChangeArrowheads="1"/>
          </p:cNvSpPr>
          <p:nvPr/>
        </p:nvSpPr>
        <p:spPr bwMode="auto">
          <a:xfrm>
            <a:off x="468313" y="2636838"/>
            <a:ext cx="3455615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/>
            <a:r>
              <a:rPr lang="en-GB" sz="2000" b="1" dirty="0">
                <a:solidFill>
                  <a:srgbClr val="7030A0"/>
                </a:solidFill>
              </a:rPr>
              <a:t>2011 age </a:t>
            </a:r>
            <a:r>
              <a:rPr lang="en-GB" sz="2000" b="1" dirty="0" smtClean="0">
                <a:solidFill>
                  <a:srgbClr val="7030A0"/>
                </a:solidFill>
              </a:rPr>
              <a:t>structure</a:t>
            </a:r>
          </a:p>
          <a:p>
            <a:pPr eaLnBrk="0" hangingPunct="0"/>
            <a:r>
              <a:rPr lang="en-GB" sz="2000" b="1" dirty="0" smtClean="0">
                <a:solidFill>
                  <a:srgbClr val="7030A0"/>
                </a:solidFill>
              </a:rPr>
              <a:t>2001 </a:t>
            </a:r>
            <a:r>
              <a:rPr lang="en-GB" sz="2000" b="1" dirty="0">
                <a:solidFill>
                  <a:srgbClr val="7030A0"/>
                </a:solidFill>
              </a:rPr>
              <a:t>overlaid (dotted line)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323850" y="152400"/>
            <a:ext cx="8205788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defRPr/>
            </a:pPr>
            <a:r>
              <a:rPr lang="en-GB" sz="3200" b="1" kern="0" dirty="0">
                <a:solidFill>
                  <a:srgbClr val="7030A0"/>
                </a:solidFill>
                <a:latin typeface="+mj-lt"/>
                <a:ea typeface="+mj-ea"/>
                <a:cs typeface="+mj-cs"/>
              </a:rPr>
              <a:t>Age structure </a:t>
            </a:r>
            <a:r>
              <a:rPr lang="en-GB" sz="3200" b="1" kern="0" dirty="0" smtClean="0">
                <a:solidFill>
                  <a:srgbClr val="7030A0"/>
                </a:solidFill>
                <a:latin typeface="+mj-lt"/>
                <a:ea typeface="+mj-ea"/>
                <a:cs typeface="+mj-cs"/>
              </a:rPr>
              <a:t>compared</a:t>
            </a:r>
            <a:br>
              <a:rPr lang="en-GB" sz="3200" b="1" kern="0" dirty="0" smtClean="0">
                <a:solidFill>
                  <a:srgbClr val="7030A0"/>
                </a:solidFill>
                <a:latin typeface="+mj-lt"/>
                <a:ea typeface="+mj-ea"/>
                <a:cs typeface="+mj-cs"/>
              </a:rPr>
            </a:br>
            <a:r>
              <a:rPr lang="en-GB" sz="3200" b="1" kern="0" dirty="0" smtClean="0">
                <a:solidFill>
                  <a:srgbClr val="7030A0"/>
                </a:solidFill>
                <a:latin typeface="+mj-lt"/>
                <a:ea typeface="+mj-ea"/>
                <a:cs typeface="+mj-cs"/>
              </a:rPr>
              <a:t>2011 </a:t>
            </a:r>
            <a:r>
              <a:rPr lang="en-GB" sz="3200" b="1" kern="0" dirty="0" err="1">
                <a:solidFill>
                  <a:srgbClr val="7030A0"/>
                </a:solidFill>
                <a:latin typeface="+mj-lt"/>
                <a:ea typeface="+mj-ea"/>
                <a:cs typeface="+mj-cs"/>
              </a:rPr>
              <a:t>vs</a:t>
            </a:r>
            <a:r>
              <a:rPr lang="en-GB" sz="3200" b="1" kern="0" dirty="0">
                <a:solidFill>
                  <a:srgbClr val="7030A0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GB" sz="3200" b="1" kern="0" dirty="0" smtClean="0">
                <a:solidFill>
                  <a:srgbClr val="7030A0"/>
                </a:solidFill>
                <a:latin typeface="+mj-lt"/>
                <a:ea typeface="+mj-ea"/>
                <a:cs typeface="+mj-cs"/>
              </a:rPr>
              <a:t>2001 </a:t>
            </a:r>
            <a:r>
              <a:rPr lang="en-GB" sz="3200" b="1" kern="0" dirty="0" err="1" smtClean="0">
                <a:solidFill>
                  <a:srgbClr val="7030A0"/>
                </a:solidFill>
                <a:latin typeface="+mj-lt"/>
                <a:ea typeface="+mj-ea"/>
                <a:cs typeface="+mj-cs"/>
              </a:rPr>
              <a:t>contd</a:t>
            </a:r>
            <a:endParaRPr lang="en-GB" sz="3200" b="1" kern="0" dirty="0">
              <a:solidFill>
                <a:srgbClr val="7030A0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21507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-5400000">
            <a:off x="4104481" y="1818481"/>
            <a:ext cx="5399088" cy="4679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Oval 8"/>
          <p:cNvSpPr/>
          <p:nvPr/>
        </p:nvSpPr>
        <p:spPr bwMode="auto">
          <a:xfrm>
            <a:off x="4643438" y="4437063"/>
            <a:ext cx="1008062" cy="936625"/>
          </a:xfrm>
          <a:prstGeom prst="ellipse">
            <a:avLst/>
          </a:prstGeom>
          <a:solidFill>
            <a:schemeClr val="accent1">
              <a:alpha val="0"/>
            </a:schemeClr>
          </a:solidFill>
          <a:ln w="22225" cap="flat" cmpd="sng" algn="ctr">
            <a:solidFill>
              <a:schemeClr val="accent2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0" hangingPunct="0">
              <a:defRPr/>
            </a:pPr>
            <a:endParaRPr lang="en-GB">
              <a:ea typeface="ＭＳ Ｐゴシック" charset="-128"/>
              <a:cs typeface="+mn-cs"/>
            </a:endParaRPr>
          </a:p>
        </p:txBody>
      </p:sp>
      <p:sp>
        <p:nvSpPr>
          <p:cNvPr id="10" name="Oval 9"/>
          <p:cNvSpPr/>
          <p:nvPr/>
        </p:nvSpPr>
        <p:spPr bwMode="auto">
          <a:xfrm>
            <a:off x="8135938" y="4365625"/>
            <a:ext cx="1008062" cy="935038"/>
          </a:xfrm>
          <a:prstGeom prst="ellipse">
            <a:avLst/>
          </a:prstGeom>
          <a:solidFill>
            <a:schemeClr val="accent1">
              <a:alpha val="0"/>
            </a:schemeClr>
          </a:solidFill>
          <a:ln w="22225" cap="flat" cmpd="sng" algn="ctr">
            <a:solidFill>
              <a:schemeClr val="accent2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0" hangingPunct="0">
              <a:defRPr/>
            </a:pPr>
            <a:endParaRPr lang="en-GB">
              <a:ea typeface="ＭＳ Ｐゴシック" charset="-128"/>
              <a:cs typeface="+mn-cs"/>
            </a:endParaRPr>
          </a:p>
        </p:txBody>
      </p:sp>
      <p:sp>
        <p:nvSpPr>
          <p:cNvPr id="21510" name="TextBox 10"/>
          <p:cNvSpPr txBox="1">
            <a:spLocks noChangeArrowheads="1"/>
          </p:cNvSpPr>
          <p:nvPr/>
        </p:nvSpPr>
        <p:spPr bwMode="auto">
          <a:xfrm>
            <a:off x="684213" y="2781300"/>
            <a:ext cx="2592387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GB" sz="2000" b="1" dirty="0">
                <a:solidFill>
                  <a:srgbClr val="7030A0"/>
                </a:solidFill>
              </a:rPr>
              <a:t>2011 age </a:t>
            </a:r>
            <a:r>
              <a:rPr lang="en-GB" sz="2000" b="1" dirty="0" smtClean="0">
                <a:solidFill>
                  <a:srgbClr val="7030A0"/>
                </a:solidFill>
              </a:rPr>
              <a:t>structure </a:t>
            </a:r>
            <a:r>
              <a:rPr lang="en-GB" sz="2000" b="1" dirty="0">
                <a:solidFill>
                  <a:srgbClr val="7030A0"/>
                </a:solidFill>
              </a:rPr>
              <a:t>2001 </a:t>
            </a:r>
            <a:r>
              <a:rPr lang="en-GB" sz="2000" b="1" dirty="0" smtClean="0">
                <a:solidFill>
                  <a:srgbClr val="7030A0"/>
                </a:solidFill>
              </a:rPr>
              <a:t>overlaid</a:t>
            </a:r>
          </a:p>
          <a:p>
            <a:pPr eaLnBrk="0" hangingPunct="0"/>
            <a:r>
              <a:rPr lang="en-GB" sz="2000" b="1" dirty="0" smtClean="0">
                <a:solidFill>
                  <a:srgbClr val="7030A0"/>
                </a:solidFill>
              </a:rPr>
              <a:t>Aged </a:t>
            </a:r>
            <a:r>
              <a:rPr lang="en-GB" sz="2000" b="1" dirty="0">
                <a:solidFill>
                  <a:srgbClr val="7030A0"/>
                </a:solidFill>
              </a:rPr>
              <a:t>on 10 years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7"/>
          <p:cNvSpPr>
            <a:spLocks noChangeArrowheads="1"/>
          </p:cNvSpPr>
          <p:nvPr/>
        </p:nvSpPr>
        <p:spPr bwMode="auto">
          <a:xfrm>
            <a:off x="360363" y="1052513"/>
            <a:ext cx="8569325" cy="215900"/>
          </a:xfrm>
          <a:prstGeom prst="rect">
            <a:avLst/>
          </a:prstGeom>
          <a:solidFill>
            <a:schemeClr val="bg1"/>
          </a:solidFill>
          <a:ln w="9525" algn="ctr">
            <a:noFill/>
            <a:round/>
            <a:headEnd/>
            <a:tailEnd/>
          </a:ln>
        </p:spPr>
        <p:txBody>
          <a:bodyPr/>
          <a:lstStyle/>
          <a:p>
            <a:pPr eaLnBrk="0" hangingPunct="0"/>
            <a:endParaRPr lang="en-GB"/>
          </a:p>
        </p:txBody>
      </p:sp>
      <p:sp>
        <p:nvSpPr>
          <p:cNvPr id="22531" name="Rectangle 5"/>
          <p:cNvSpPr>
            <a:spLocks noChangeArrowheads="1"/>
          </p:cNvSpPr>
          <p:nvPr/>
        </p:nvSpPr>
        <p:spPr bwMode="auto">
          <a:xfrm>
            <a:off x="107504" y="188640"/>
            <a:ext cx="3203575" cy="240065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GB" sz="3000" b="1" dirty="0">
                <a:solidFill>
                  <a:srgbClr val="7030A0"/>
                </a:solidFill>
              </a:rPr>
              <a:t>Usual residents aged 65 and over by local </a:t>
            </a:r>
            <a:r>
              <a:rPr lang="en-GB" sz="3000" b="1" dirty="0" smtClean="0">
                <a:solidFill>
                  <a:srgbClr val="7030A0"/>
                </a:solidFill>
              </a:rPr>
              <a:t>authority</a:t>
            </a:r>
            <a:br>
              <a:rPr lang="en-GB" sz="3000" b="1" dirty="0" smtClean="0">
                <a:solidFill>
                  <a:srgbClr val="7030A0"/>
                </a:solidFill>
              </a:rPr>
            </a:br>
            <a:r>
              <a:rPr lang="en-GB" sz="3000" b="1" dirty="0" smtClean="0">
                <a:solidFill>
                  <a:srgbClr val="7030A0"/>
                </a:solidFill>
              </a:rPr>
              <a:t>2011</a:t>
            </a:r>
            <a:endParaRPr lang="en-GB" sz="3000" b="1" dirty="0">
              <a:solidFill>
                <a:srgbClr val="7030A0"/>
              </a:solidFill>
            </a:endParaRPr>
          </a:p>
        </p:txBody>
      </p:sp>
      <p:pic>
        <p:nvPicPr>
          <p:cNvPr id="22532" name="Picture 4" descr="\\iddd1\common\GIS\Debbie\EN29633_JamesWarren\JPEG\Perc65plus_2011_V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09925" y="188640"/>
            <a:ext cx="5934075" cy="64807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7"/>
          <p:cNvSpPr>
            <a:spLocks noChangeArrowheads="1"/>
          </p:cNvSpPr>
          <p:nvPr/>
        </p:nvSpPr>
        <p:spPr bwMode="auto">
          <a:xfrm>
            <a:off x="323850" y="1052513"/>
            <a:ext cx="8569325" cy="215900"/>
          </a:xfrm>
          <a:prstGeom prst="rect">
            <a:avLst/>
          </a:prstGeom>
          <a:solidFill>
            <a:schemeClr val="bg1"/>
          </a:solidFill>
          <a:ln w="9525" algn="ctr">
            <a:noFill/>
            <a:round/>
            <a:headEnd/>
            <a:tailEnd/>
          </a:ln>
        </p:spPr>
        <p:txBody>
          <a:bodyPr/>
          <a:lstStyle/>
          <a:p>
            <a:pPr eaLnBrk="0" hangingPunct="0"/>
            <a:endParaRPr lang="en-GB"/>
          </a:p>
        </p:txBody>
      </p:sp>
      <p:sp>
        <p:nvSpPr>
          <p:cNvPr id="23555" name="Rectangle 5"/>
          <p:cNvSpPr>
            <a:spLocks noChangeArrowheads="1"/>
          </p:cNvSpPr>
          <p:nvPr/>
        </p:nvSpPr>
        <p:spPr bwMode="auto">
          <a:xfrm>
            <a:off x="179512" y="260648"/>
            <a:ext cx="3203575" cy="240065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GB" sz="3000" b="1" dirty="0">
                <a:solidFill>
                  <a:srgbClr val="7030A0"/>
                </a:solidFill>
              </a:rPr>
              <a:t>Usual residents aged 65 and over by local </a:t>
            </a:r>
            <a:r>
              <a:rPr lang="en-GB" sz="3000" b="1" dirty="0" smtClean="0">
                <a:solidFill>
                  <a:srgbClr val="7030A0"/>
                </a:solidFill>
              </a:rPr>
              <a:t>authority</a:t>
            </a:r>
            <a:br>
              <a:rPr lang="en-GB" sz="3000" b="1" dirty="0" smtClean="0">
                <a:solidFill>
                  <a:srgbClr val="7030A0"/>
                </a:solidFill>
              </a:rPr>
            </a:br>
            <a:r>
              <a:rPr lang="en-GB" sz="3000" b="1" dirty="0" smtClean="0">
                <a:solidFill>
                  <a:srgbClr val="7030A0"/>
                </a:solidFill>
              </a:rPr>
              <a:t>2001</a:t>
            </a:r>
            <a:endParaRPr lang="en-GB" sz="3000" b="1" dirty="0">
              <a:solidFill>
                <a:srgbClr val="7030A0"/>
              </a:solidFill>
            </a:endParaRPr>
          </a:p>
        </p:txBody>
      </p:sp>
      <p:pic>
        <p:nvPicPr>
          <p:cNvPr id="23556" name="Picture 2" descr="\\iddd1\common\GIS\Debbie\EN29633_JamesWarren\JPEG\Perc65plus_2001_V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09925" y="188640"/>
            <a:ext cx="5934075" cy="64559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Overview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b="0" dirty="0" smtClean="0"/>
              <a:t>2011 Census</a:t>
            </a:r>
          </a:p>
          <a:p>
            <a:r>
              <a:rPr lang="en-GB" b="0" dirty="0" smtClean="0"/>
              <a:t>Code of Practice</a:t>
            </a:r>
          </a:p>
          <a:p>
            <a:r>
              <a:rPr lang="en-GB" b="0" dirty="0" smtClean="0"/>
              <a:t>First results</a:t>
            </a:r>
          </a:p>
          <a:p>
            <a:r>
              <a:rPr lang="en-GB" b="0" dirty="0" smtClean="0"/>
              <a:t>Second release</a:t>
            </a:r>
          </a:p>
          <a:p>
            <a:r>
              <a:rPr lang="en-GB" b="0" dirty="0" smtClean="0"/>
              <a:t>Third release</a:t>
            </a:r>
          </a:p>
          <a:p>
            <a:r>
              <a:rPr lang="en-GB" b="0" dirty="0" smtClean="0"/>
              <a:t>Fourth release</a:t>
            </a:r>
          </a:p>
          <a:p>
            <a:r>
              <a:rPr lang="en-GB" b="0" dirty="0" smtClean="0"/>
              <a:t>Subsequent releases</a:t>
            </a:r>
          </a:p>
          <a:p>
            <a:r>
              <a:rPr lang="en-GB" b="0" dirty="0" smtClean="0"/>
              <a:t>How to get the numbers</a:t>
            </a:r>
          </a:p>
          <a:p>
            <a:r>
              <a:rPr lang="en-GB" b="0" dirty="0" smtClean="0"/>
              <a:t>Benefits realisation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323528" y="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defRPr/>
            </a:pPr>
            <a:r>
              <a:rPr lang="en-GB" sz="3200" b="1" kern="0" dirty="0">
                <a:solidFill>
                  <a:srgbClr val="7030A0"/>
                </a:solidFill>
                <a:latin typeface="+mj-lt"/>
                <a:ea typeface="+mj-ea"/>
                <a:cs typeface="+mj-cs"/>
              </a:rPr>
              <a:t>Regional growth since 2001</a:t>
            </a:r>
          </a:p>
        </p:txBody>
      </p:sp>
      <p:pic>
        <p:nvPicPr>
          <p:cNvPr id="2458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1412776"/>
            <a:ext cx="8424936" cy="529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179512" y="116632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defRPr/>
            </a:pPr>
            <a:r>
              <a:rPr lang="en-GB" sz="3200" b="1" kern="0" dirty="0">
                <a:solidFill>
                  <a:srgbClr val="7030A0"/>
                </a:solidFill>
                <a:latin typeface="+mj-lt"/>
                <a:ea typeface="+mj-ea"/>
                <a:cs typeface="+mj-cs"/>
              </a:rPr>
              <a:t>Local authority population growth since 2001</a:t>
            </a:r>
          </a:p>
        </p:txBody>
      </p:sp>
      <p:graphicFrame>
        <p:nvGraphicFramePr>
          <p:cNvPr id="16" name="Content Placeholder 5"/>
          <p:cNvGraphicFramePr>
            <a:graphicFrameLocks noGrp="1"/>
          </p:cNvGraphicFramePr>
          <p:nvPr>
            <p:ph idx="1"/>
          </p:nvPr>
        </p:nvGraphicFramePr>
        <p:xfrm>
          <a:off x="251520" y="1916832"/>
          <a:ext cx="8640960" cy="415945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04339"/>
                <a:gridCol w="1623227"/>
                <a:gridCol w="512599"/>
                <a:gridCol w="2431796"/>
                <a:gridCol w="1668999"/>
              </a:tblGrid>
              <a:tr h="720080">
                <a:tc>
                  <a:txBody>
                    <a:bodyPr/>
                    <a:lstStyle/>
                    <a:p>
                      <a:r>
                        <a:rPr lang="en-GB" sz="2000" dirty="0" smtClean="0">
                          <a:solidFill>
                            <a:schemeClr val="bg1"/>
                          </a:solidFill>
                        </a:rPr>
                        <a:t>Local authority</a:t>
                      </a:r>
                      <a:endParaRPr lang="en-GB" sz="20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 smtClean="0">
                          <a:solidFill>
                            <a:schemeClr val="bg1"/>
                          </a:solidFill>
                        </a:rPr>
                        <a:t>Percentage change %</a:t>
                      </a:r>
                      <a:endParaRPr lang="en-GB" sz="20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2000" dirty="0" smtClean="0">
                          <a:solidFill>
                            <a:schemeClr val="bg1"/>
                          </a:solidFill>
                        </a:rPr>
                        <a:t>Local authority</a:t>
                      </a:r>
                      <a:endParaRPr lang="en-GB" sz="20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 smtClean="0">
                          <a:solidFill>
                            <a:schemeClr val="bg1"/>
                          </a:solidFill>
                        </a:rPr>
                        <a:t>Percentage change %</a:t>
                      </a:r>
                      <a:endParaRPr lang="en-GB" sz="20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7030A0"/>
                    </a:solidFill>
                  </a:tcPr>
                </a:tc>
              </a:tr>
              <a:tr h="394962">
                <a:tc>
                  <a:txBody>
                    <a:bodyPr/>
                    <a:lstStyle/>
                    <a:p>
                      <a:pPr algn="l" fontAlgn="b"/>
                      <a:r>
                        <a:rPr lang="en-GB" sz="2000" b="0" i="0" u="none" strike="noStrike" dirty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+mn-lt"/>
                        </a:rPr>
                        <a:t>Tower Hamlets</a:t>
                      </a:r>
                    </a:p>
                  </a:txBody>
                  <a:tcPr marL="0" marR="0" marT="0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000" b="0" i="0" u="none" strike="noStrike" dirty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+mn-lt"/>
                        </a:rPr>
                        <a:t>26</a:t>
                      </a:r>
                    </a:p>
                  </a:txBody>
                  <a:tcPr marL="0" marR="0" marT="0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GB" sz="2000" b="0" i="0" u="none" strike="noStrike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+mn-lt"/>
                      </a:endParaRPr>
                    </a:p>
                  </a:txBody>
                  <a:tcPr marL="0" marR="0" marT="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2000" b="0" i="0" u="none" strike="noStrike" dirty="0">
                          <a:solidFill>
                            <a:srgbClr val="002D46"/>
                          </a:solidFill>
                          <a:latin typeface="+mn-lt"/>
                        </a:rPr>
                        <a:t>Manchester</a:t>
                      </a:r>
                    </a:p>
                  </a:txBody>
                  <a:tcPr marL="0" marR="0" marT="0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000" b="0" i="0" u="none" strike="noStrike" dirty="0">
                          <a:solidFill>
                            <a:srgbClr val="002D46"/>
                          </a:solidFill>
                          <a:latin typeface="+mn-lt"/>
                        </a:rPr>
                        <a:t>19</a:t>
                      </a:r>
                    </a:p>
                  </a:txBody>
                  <a:tcPr marL="0" marR="0" marT="0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308608">
                <a:tc>
                  <a:txBody>
                    <a:bodyPr/>
                    <a:lstStyle/>
                    <a:p>
                      <a:pPr algn="l" fontAlgn="b"/>
                      <a:r>
                        <a:rPr lang="en-GB" sz="2000" b="0" i="0" u="none" strike="noStrike" dirty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+mn-lt"/>
                        </a:rPr>
                        <a:t>Newham</a:t>
                      </a:r>
                    </a:p>
                  </a:txBody>
                  <a:tcPr marL="0" marR="0" marT="0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000" b="0" i="0" u="none" strike="noStrike" dirty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+mn-lt"/>
                        </a:rPr>
                        <a:t>23</a:t>
                      </a:r>
                    </a:p>
                  </a:txBody>
                  <a:tcPr marL="0" marR="0" marT="0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GB" sz="2000" b="0" i="0" u="none" strike="noStrike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+mn-lt"/>
                      </a:endParaRPr>
                    </a:p>
                  </a:txBody>
                  <a:tcPr marL="0" marR="0" marT="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2000" b="0" i="0" u="none" strike="noStrike" dirty="0">
                          <a:solidFill>
                            <a:srgbClr val="002D46"/>
                          </a:solidFill>
                          <a:latin typeface="+mn-lt"/>
                        </a:rPr>
                        <a:t>Milton Keynes</a:t>
                      </a:r>
                    </a:p>
                  </a:txBody>
                  <a:tcPr marL="0" marR="0" marT="0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000" b="0" i="0" u="none" strike="noStrike" dirty="0">
                          <a:solidFill>
                            <a:srgbClr val="002D46"/>
                          </a:solidFill>
                          <a:latin typeface="+mn-lt"/>
                        </a:rPr>
                        <a:t>17</a:t>
                      </a:r>
                    </a:p>
                  </a:txBody>
                  <a:tcPr marL="0" marR="0" marT="0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359540">
                <a:tc>
                  <a:txBody>
                    <a:bodyPr/>
                    <a:lstStyle/>
                    <a:p>
                      <a:pPr algn="l" fontAlgn="b"/>
                      <a:r>
                        <a:rPr lang="en-GB" sz="2000" b="0" i="0" u="none" strike="noStrike" dirty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+mn-lt"/>
                        </a:rPr>
                        <a:t>Hackney</a:t>
                      </a:r>
                    </a:p>
                  </a:txBody>
                  <a:tcPr marL="0" marR="0" marT="0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000" b="0" i="0" u="none" strike="noStrike" dirty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+mn-lt"/>
                        </a:rPr>
                        <a:t>19</a:t>
                      </a:r>
                    </a:p>
                  </a:txBody>
                  <a:tcPr marL="0" marR="0" marT="0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GB" sz="2000" b="0" i="0" u="none" strike="noStrike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+mn-lt"/>
                      </a:endParaRPr>
                    </a:p>
                  </a:txBody>
                  <a:tcPr marL="0" marR="0" marT="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2000" b="0" i="0" u="none" strike="noStrike" dirty="0" smtClean="0">
                          <a:solidFill>
                            <a:srgbClr val="002D46"/>
                          </a:solidFill>
                          <a:latin typeface="+mn-lt"/>
                        </a:rPr>
                        <a:t>Leicester</a:t>
                      </a:r>
                      <a:endParaRPr lang="en-GB" sz="2000" b="0" i="0" u="none" strike="noStrike" dirty="0">
                        <a:solidFill>
                          <a:srgbClr val="002D46"/>
                        </a:solidFill>
                        <a:latin typeface="+mn-lt"/>
                      </a:endParaRPr>
                    </a:p>
                  </a:txBody>
                  <a:tcPr marL="0" marR="0" marT="0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000" b="0" i="0" u="none" strike="noStrike" dirty="0">
                          <a:solidFill>
                            <a:srgbClr val="002D46"/>
                          </a:solidFill>
                          <a:latin typeface="+mn-lt"/>
                        </a:rPr>
                        <a:t>17</a:t>
                      </a:r>
                    </a:p>
                  </a:txBody>
                  <a:tcPr marL="0" marR="0" marT="0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308608">
                <a:tc>
                  <a:txBody>
                    <a:bodyPr/>
                    <a:lstStyle/>
                    <a:p>
                      <a:pPr algn="l" fontAlgn="b"/>
                      <a:r>
                        <a:rPr lang="en-GB" sz="2000" b="0" i="0" u="none" strike="noStrike" dirty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+mn-lt"/>
                        </a:rPr>
                        <a:t>Hounslow</a:t>
                      </a:r>
                    </a:p>
                  </a:txBody>
                  <a:tcPr marL="0" marR="0" marT="0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000" b="0" i="0" u="none" strike="noStrike" dirty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+mn-lt"/>
                        </a:rPr>
                        <a:t>18</a:t>
                      </a:r>
                    </a:p>
                  </a:txBody>
                  <a:tcPr marL="0" marR="0" marT="0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GB" sz="2000" b="0" i="0" u="none" strike="noStrike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+mn-lt"/>
                      </a:endParaRPr>
                    </a:p>
                  </a:txBody>
                  <a:tcPr marL="0" marR="0" marT="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2000" b="0" i="0" u="none" strike="noStrike" dirty="0" smtClean="0">
                          <a:solidFill>
                            <a:srgbClr val="002D46"/>
                          </a:solidFill>
                          <a:latin typeface="+mn-lt"/>
                        </a:rPr>
                        <a:t>Peterborough</a:t>
                      </a:r>
                      <a:endParaRPr lang="en-GB" sz="2000" b="0" i="0" u="none" strike="noStrike" dirty="0">
                        <a:solidFill>
                          <a:srgbClr val="002D46"/>
                        </a:solidFill>
                        <a:latin typeface="+mn-lt"/>
                      </a:endParaRPr>
                    </a:p>
                  </a:txBody>
                  <a:tcPr marL="0" marR="0" marT="0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000" b="0" i="0" u="none" strike="noStrike" dirty="0">
                          <a:solidFill>
                            <a:srgbClr val="002D46"/>
                          </a:solidFill>
                          <a:latin typeface="+mn-lt"/>
                        </a:rPr>
                        <a:t>17</a:t>
                      </a:r>
                    </a:p>
                  </a:txBody>
                  <a:tcPr marL="0" marR="0" marT="0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308608">
                <a:tc>
                  <a:txBody>
                    <a:bodyPr/>
                    <a:lstStyle/>
                    <a:p>
                      <a:pPr algn="l" fontAlgn="b"/>
                      <a:r>
                        <a:rPr lang="en-GB" sz="2000" b="0" i="0" u="none" strike="noStrike" dirty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+mn-lt"/>
                        </a:rPr>
                        <a:t>Greenwich</a:t>
                      </a:r>
                    </a:p>
                  </a:txBody>
                  <a:tcPr marL="0" marR="0" marT="0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000" b="0" i="0" u="none" strike="noStrike" dirty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+mn-lt"/>
                        </a:rPr>
                        <a:t>17</a:t>
                      </a:r>
                    </a:p>
                  </a:txBody>
                  <a:tcPr marL="0" marR="0" marT="0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GB" sz="2000" b="0" i="0" u="none" strike="noStrike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+mn-lt"/>
                      </a:endParaRPr>
                    </a:p>
                  </a:txBody>
                  <a:tcPr marL="0" marR="0" marT="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2000" b="0" i="0" u="none" strike="noStrike" dirty="0">
                          <a:solidFill>
                            <a:srgbClr val="002D46"/>
                          </a:solidFill>
                          <a:latin typeface="+mn-lt"/>
                        </a:rPr>
                        <a:t>Slough</a:t>
                      </a:r>
                    </a:p>
                  </a:txBody>
                  <a:tcPr marL="0" marR="0" marT="0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000" b="0" i="0" u="none" strike="noStrike" dirty="0">
                          <a:solidFill>
                            <a:srgbClr val="002D46"/>
                          </a:solidFill>
                          <a:latin typeface="+mn-lt"/>
                        </a:rPr>
                        <a:t>16</a:t>
                      </a:r>
                    </a:p>
                  </a:txBody>
                  <a:tcPr marL="0" marR="0" marT="0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459739">
                <a:tc>
                  <a:txBody>
                    <a:bodyPr/>
                    <a:lstStyle/>
                    <a:p>
                      <a:pPr algn="l" fontAlgn="b"/>
                      <a:r>
                        <a:rPr lang="en-GB" sz="2000" b="0" i="0" u="none" strike="noStrike" dirty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+mn-lt"/>
                        </a:rPr>
                        <a:t>Waltham Forest</a:t>
                      </a:r>
                    </a:p>
                  </a:txBody>
                  <a:tcPr marL="0" marR="0" marT="0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000" b="0" i="0" u="none" strike="noStrike" dirty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+mn-lt"/>
                        </a:rPr>
                        <a:t>16</a:t>
                      </a:r>
                    </a:p>
                  </a:txBody>
                  <a:tcPr marL="0" marR="0" marT="0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GB" sz="2000" b="0" i="0" u="none" strike="noStrike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+mn-lt"/>
                      </a:endParaRPr>
                    </a:p>
                  </a:txBody>
                  <a:tcPr marL="0" marR="0" marT="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2000" b="0" i="0" u="none" strike="noStrike" dirty="0">
                          <a:solidFill>
                            <a:srgbClr val="002D46"/>
                          </a:solidFill>
                          <a:latin typeface="+mn-lt"/>
                        </a:rPr>
                        <a:t>Swindon</a:t>
                      </a:r>
                    </a:p>
                  </a:txBody>
                  <a:tcPr marL="0" marR="0" marT="0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000" b="0" i="0" u="none" strike="noStrike" dirty="0">
                          <a:solidFill>
                            <a:srgbClr val="002D46"/>
                          </a:solidFill>
                          <a:latin typeface="+mn-lt"/>
                        </a:rPr>
                        <a:t>16</a:t>
                      </a:r>
                    </a:p>
                  </a:txBody>
                  <a:tcPr marL="0" marR="0" marT="0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308608">
                <a:tc>
                  <a:txBody>
                    <a:bodyPr/>
                    <a:lstStyle/>
                    <a:p>
                      <a:pPr algn="l" fontAlgn="b"/>
                      <a:r>
                        <a:rPr lang="en-GB" sz="2000" b="0" i="0" u="none" strike="noStrike" dirty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+mn-lt"/>
                        </a:rPr>
                        <a:t>Brent</a:t>
                      </a:r>
                    </a:p>
                  </a:txBody>
                  <a:tcPr marL="0" marR="0" marT="0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000" b="0" i="0" u="none" strike="noStrike" dirty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+mn-lt"/>
                        </a:rPr>
                        <a:t>15</a:t>
                      </a:r>
                    </a:p>
                  </a:txBody>
                  <a:tcPr marL="0" marR="0" marT="0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GB" sz="2000" b="0" i="0" u="none" strike="noStrike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+mn-lt"/>
                      </a:endParaRPr>
                    </a:p>
                  </a:txBody>
                  <a:tcPr marL="0" marR="0" marT="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000" b="0" i="0" u="none" strike="noStrike" dirty="0" smtClean="0">
                          <a:solidFill>
                            <a:srgbClr val="002D46"/>
                          </a:solidFill>
                          <a:latin typeface="+mn-lt"/>
                        </a:rPr>
                        <a:t>South Derbyshire</a:t>
                      </a:r>
                    </a:p>
                  </a:txBody>
                  <a:tcPr marL="0" marR="0" marT="0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000" b="0" i="0" u="none" strike="noStrike" dirty="0">
                          <a:solidFill>
                            <a:srgbClr val="002D46"/>
                          </a:solidFill>
                          <a:latin typeface="+mn-lt"/>
                        </a:rPr>
                        <a:t>16</a:t>
                      </a:r>
                    </a:p>
                  </a:txBody>
                  <a:tcPr marL="0" marR="0" marT="0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308608">
                <a:tc>
                  <a:txBody>
                    <a:bodyPr/>
                    <a:lstStyle/>
                    <a:p>
                      <a:pPr algn="l" fontAlgn="b"/>
                      <a:r>
                        <a:rPr lang="en-GB" sz="2000" b="0" i="0" u="none" strike="noStrike" dirty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+mn-lt"/>
                        </a:rPr>
                        <a:t>Redbridge</a:t>
                      </a:r>
                    </a:p>
                  </a:txBody>
                  <a:tcPr marL="0" marR="0" marT="0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000" b="0" i="0" u="none" strike="noStrike" dirty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+mn-lt"/>
                        </a:rPr>
                        <a:t>15</a:t>
                      </a:r>
                    </a:p>
                  </a:txBody>
                  <a:tcPr marL="0" marR="0" marT="0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GB" sz="2000" b="0" i="0" u="none" strike="noStrike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+mn-lt"/>
                      </a:endParaRPr>
                    </a:p>
                  </a:txBody>
                  <a:tcPr marL="0" marR="0" marT="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000" b="0" i="0" u="none" strike="noStrike" dirty="0" smtClean="0">
                          <a:solidFill>
                            <a:srgbClr val="002D46"/>
                          </a:solidFill>
                          <a:latin typeface="+mn-lt"/>
                        </a:rPr>
                        <a:t>Boston</a:t>
                      </a:r>
                      <a:endParaRPr lang="en-GB" sz="2000" b="0" i="0" u="none" strike="noStrike" dirty="0">
                        <a:solidFill>
                          <a:srgbClr val="002D46"/>
                        </a:solidFill>
                        <a:latin typeface="+mn-lt"/>
                      </a:endParaRPr>
                    </a:p>
                  </a:txBody>
                  <a:tcPr marL="0" marR="0" marT="0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000" b="0" i="0" u="none" strike="noStrike" dirty="0">
                          <a:solidFill>
                            <a:srgbClr val="002D46"/>
                          </a:solidFill>
                          <a:latin typeface="+mn-lt"/>
                        </a:rPr>
                        <a:t>16</a:t>
                      </a:r>
                    </a:p>
                  </a:txBody>
                  <a:tcPr marL="0" marR="0" marT="0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308608">
                <a:tc>
                  <a:txBody>
                    <a:bodyPr/>
                    <a:lstStyle/>
                    <a:p>
                      <a:pPr algn="l" fontAlgn="b"/>
                      <a:r>
                        <a:rPr lang="en-GB" sz="2000" b="0" i="0" u="none" strike="noStrike" dirty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+mn-lt"/>
                        </a:rPr>
                        <a:t>Haringey</a:t>
                      </a:r>
                    </a:p>
                  </a:txBody>
                  <a:tcPr marL="0" marR="0" marT="0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000" b="0" i="0" u="none" strike="noStrike" dirty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+mn-lt"/>
                        </a:rPr>
                        <a:t>15</a:t>
                      </a:r>
                    </a:p>
                  </a:txBody>
                  <a:tcPr marL="0" marR="0" marT="0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GB" sz="2000" b="0" i="0" u="none" strike="noStrike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+mn-lt"/>
                      </a:endParaRPr>
                    </a:p>
                  </a:txBody>
                  <a:tcPr marL="0" marR="0" marT="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000" b="0" i="0" u="none" strike="noStrike" dirty="0" smtClean="0">
                          <a:solidFill>
                            <a:srgbClr val="002D46"/>
                          </a:solidFill>
                          <a:latin typeface="+mn-lt"/>
                        </a:rPr>
                        <a:t>South Holland</a:t>
                      </a:r>
                    </a:p>
                  </a:txBody>
                  <a:tcPr marL="0" marR="0" marT="0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000" b="0" i="0" u="none" strike="noStrike" dirty="0">
                          <a:solidFill>
                            <a:srgbClr val="002D46"/>
                          </a:solidFill>
                          <a:latin typeface="+mn-lt"/>
                        </a:rPr>
                        <a:t>15</a:t>
                      </a:r>
                    </a:p>
                  </a:txBody>
                  <a:tcPr marL="0" marR="0" marT="0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373485">
                <a:tc>
                  <a:txBody>
                    <a:bodyPr/>
                    <a:lstStyle/>
                    <a:p>
                      <a:pPr algn="l" fontAlgn="b"/>
                      <a:r>
                        <a:rPr lang="en-GB" sz="2000" b="0" i="0" u="none" strike="noStrike" dirty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+mn-lt"/>
                        </a:rPr>
                        <a:t>Islington</a:t>
                      </a:r>
                    </a:p>
                  </a:txBody>
                  <a:tcPr marL="0" marR="0" marT="0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000" b="0" i="0" u="none" strike="noStrike" dirty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+mn-lt"/>
                        </a:rPr>
                        <a:t>15</a:t>
                      </a:r>
                    </a:p>
                  </a:txBody>
                  <a:tcPr marL="0" marR="0" marT="0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GB" sz="2000" b="0" i="0" u="none" strike="noStrike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+mn-lt"/>
                      </a:endParaRPr>
                    </a:p>
                  </a:txBody>
                  <a:tcPr marL="0" marR="0" marT="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000" b="0" i="0" u="none" strike="noStrike" dirty="0" err="1" smtClean="0">
                          <a:solidFill>
                            <a:srgbClr val="002D46"/>
                          </a:solidFill>
                          <a:latin typeface="+mn-lt"/>
                        </a:rPr>
                        <a:t>Uttlesford</a:t>
                      </a:r>
                      <a:endParaRPr lang="en-GB" sz="2000" b="0" i="0" u="none" strike="noStrike" dirty="0">
                        <a:solidFill>
                          <a:srgbClr val="002D46"/>
                        </a:solidFill>
                        <a:latin typeface="+mn-lt"/>
                      </a:endParaRPr>
                    </a:p>
                  </a:txBody>
                  <a:tcPr marL="0" marR="0" marT="0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000" b="0" i="0" u="none" strike="noStrike" dirty="0">
                          <a:solidFill>
                            <a:srgbClr val="002D46"/>
                          </a:solidFill>
                          <a:latin typeface="+mn-lt"/>
                        </a:rPr>
                        <a:t>15</a:t>
                      </a:r>
                    </a:p>
                  </a:txBody>
                  <a:tcPr marL="0" marR="0" marT="0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25678" name="TextBox 17"/>
          <p:cNvSpPr txBox="1">
            <a:spLocks noChangeArrowheads="1"/>
          </p:cNvSpPr>
          <p:nvPr/>
        </p:nvSpPr>
        <p:spPr bwMode="auto">
          <a:xfrm>
            <a:off x="323528" y="1412776"/>
            <a:ext cx="3744912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en-GB" sz="2200" b="1" dirty="0">
                <a:solidFill>
                  <a:srgbClr val="7030A0"/>
                </a:solidFill>
              </a:rPr>
              <a:t>London</a:t>
            </a:r>
          </a:p>
        </p:txBody>
      </p:sp>
      <p:sp>
        <p:nvSpPr>
          <p:cNvPr id="25679" name="TextBox 18"/>
          <p:cNvSpPr txBox="1">
            <a:spLocks noChangeArrowheads="1"/>
          </p:cNvSpPr>
          <p:nvPr/>
        </p:nvSpPr>
        <p:spPr bwMode="auto">
          <a:xfrm>
            <a:off x="5004048" y="1412776"/>
            <a:ext cx="3743325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en-GB" sz="2200" b="1" dirty="0">
                <a:solidFill>
                  <a:srgbClr val="7030A0"/>
                </a:solidFill>
              </a:rPr>
              <a:t>Rest of England &amp; Wales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539750" y="152400"/>
            <a:ext cx="511175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defRPr/>
            </a:pPr>
            <a:r>
              <a:rPr lang="en-GB" sz="3200" b="1" kern="0" dirty="0">
                <a:solidFill>
                  <a:srgbClr val="7030A0"/>
                </a:solidFill>
                <a:latin typeface="+mj-lt"/>
                <a:ea typeface="+mj-ea"/>
                <a:cs typeface="+mj-cs"/>
              </a:rPr>
              <a:t>Average household size</a:t>
            </a:r>
          </a:p>
        </p:txBody>
      </p:sp>
      <p:pic>
        <p:nvPicPr>
          <p:cNvPr id="266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850" y="1412776"/>
            <a:ext cx="8367713" cy="4824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332656"/>
            <a:ext cx="8229600" cy="1143000"/>
          </a:xfrm>
        </p:spPr>
        <p:txBody>
          <a:bodyPr/>
          <a:lstStyle/>
          <a:p>
            <a:r>
              <a:rPr lang="en-GB" dirty="0" smtClean="0"/>
              <a:t>Second release:</a:t>
            </a:r>
            <a:br>
              <a:rPr lang="en-GB" dirty="0" smtClean="0"/>
            </a:br>
            <a:r>
              <a:rPr lang="en-GB" dirty="0" smtClean="0"/>
              <a:t>quick &amp; key statistics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844824"/>
            <a:ext cx="6995120" cy="3629000"/>
          </a:xfrm>
        </p:spPr>
        <p:txBody>
          <a:bodyPr>
            <a:normAutofit/>
          </a:bodyPr>
          <a:lstStyle/>
          <a:p>
            <a:r>
              <a:rPr lang="en-GB" b="0" dirty="0" smtClean="0"/>
              <a:t>November 2012 to February 2013</a:t>
            </a:r>
          </a:p>
          <a:p>
            <a:r>
              <a:rPr lang="en-GB" b="0" dirty="0" err="1" smtClean="0"/>
              <a:t>Univariate</a:t>
            </a:r>
            <a:r>
              <a:rPr lang="en-GB" b="0" dirty="0" smtClean="0"/>
              <a:t> outputs on existing and new topics</a:t>
            </a:r>
          </a:p>
          <a:p>
            <a:r>
              <a:rPr lang="en-GB" b="0" dirty="0" smtClean="0"/>
              <a:t>Postcode estimates</a:t>
            </a:r>
          </a:p>
          <a:p>
            <a:r>
              <a:rPr lang="en-GB" b="0" dirty="0" smtClean="0"/>
              <a:t>Phased by geography</a:t>
            </a:r>
          </a:p>
          <a:p>
            <a:pPr lvl="1"/>
            <a:r>
              <a:rPr lang="en-GB" b="0" dirty="0" smtClean="0"/>
              <a:t>OA hierarchy, wards</a:t>
            </a:r>
          </a:p>
          <a:p>
            <a:pPr lvl="1"/>
            <a:r>
              <a:rPr lang="en-GB" b="0" dirty="0" smtClean="0"/>
              <a:t>Parliamentary constituencies, parishes</a:t>
            </a:r>
          </a:p>
          <a:p>
            <a:pPr lvl="1"/>
            <a:r>
              <a:rPr lang="en-GB" b="0" dirty="0" smtClean="0"/>
              <a:t>Other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Second release </a:t>
            </a:r>
            <a:r>
              <a:rPr lang="en-GB" dirty="0" err="1" smtClean="0"/>
              <a:t>contd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395536" y="1268760"/>
            <a:ext cx="8229600" cy="4525963"/>
          </a:xfrm>
        </p:spPr>
        <p:txBody>
          <a:bodyPr/>
          <a:lstStyle/>
          <a:p>
            <a:r>
              <a:rPr lang="en-GB" b="0" dirty="0" smtClean="0"/>
              <a:t>Unprecedented detail at output area geography</a:t>
            </a:r>
            <a:br>
              <a:rPr lang="en-GB" b="0" dirty="0" smtClean="0"/>
            </a:br>
            <a:r>
              <a:rPr lang="en-GB" b="0" dirty="0" smtClean="0"/>
              <a:t>40 households, 100 people</a:t>
            </a:r>
          </a:p>
          <a:p>
            <a:r>
              <a:rPr lang="en-GB" b="0" dirty="0" smtClean="0"/>
              <a:t>Comparability</a:t>
            </a:r>
          </a:p>
          <a:p>
            <a:r>
              <a:rPr lang="en-GB" b="0" dirty="0" smtClean="0"/>
              <a:t>Statistical bulletin</a:t>
            </a:r>
          </a:p>
          <a:p>
            <a:r>
              <a:rPr lang="en-GB" b="0" dirty="0" smtClean="0"/>
              <a:t>Short stories</a:t>
            </a:r>
          </a:p>
          <a:p>
            <a:r>
              <a:rPr lang="en-GB" b="0" dirty="0" smtClean="0"/>
              <a:t>Data visualisation</a:t>
            </a:r>
            <a:endParaRPr lang="en-GB" b="0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/>
          <a:srcRect l="5741" t="11769" r="4512" b="11863"/>
          <a:stretch>
            <a:fillRect/>
          </a:stretch>
        </p:blipFill>
        <p:spPr bwMode="auto">
          <a:xfrm>
            <a:off x="3887416" y="2564904"/>
            <a:ext cx="5256584" cy="34563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1143000"/>
          </a:xfrm>
        </p:spPr>
        <p:txBody>
          <a:bodyPr/>
          <a:lstStyle/>
          <a:p>
            <a:r>
              <a:rPr lang="en-GB" dirty="0" smtClean="0"/>
              <a:t>Third &amp; fourth releases:</a:t>
            </a:r>
            <a:br>
              <a:rPr lang="en-GB" dirty="0" smtClean="0"/>
            </a:br>
            <a:r>
              <a:rPr lang="en-GB" dirty="0" smtClean="0"/>
              <a:t>local &amp; detailed characteristics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1700808"/>
            <a:ext cx="8229600" cy="4525963"/>
          </a:xfrm>
        </p:spPr>
        <p:txBody>
          <a:bodyPr>
            <a:normAutofit/>
          </a:bodyPr>
          <a:lstStyle/>
          <a:p>
            <a:r>
              <a:rPr lang="en-GB" b="0" dirty="0" smtClean="0"/>
              <a:t>Third release</a:t>
            </a:r>
            <a:br>
              <a:rPr lang="en-GB" b="0" dirty="0" smtClean="0"/>
            </a:br>
            <a:r>
              <a:rPr lang="en-GB" dirty="0" smtClean="0">
                <a:solidFill>
                  <a:srgbClr val="6E2585"/>
                </a:solidFill>
              </a:rPr>
              <a:t>Local characteristics </a:t>
            </a:r>
            <a:r>
              <a:rPr lang="en-GB" b="0" dirty="0" smtClean="0"/>
              <a:t>(equivalent to 2001 CAS)</a:t>
            </a:r>
          </a:p>
          <a:p>
            <a:pPr lvl="1"/>
            <a:r>
              <a:rPr lang="en-GB" b="0" dirty="0" smtClean="0"/>
              <a:t>March to June 2013</a:t>
            </a:r>
          </a:p>
          <a:p>
            <a:pPr lvl="2"/>
            <a:r>
              <a:rPr lang="en-GB" b="0" dirty="0" smtClean="0"/>
              <a:t>Contents, comparability, data visualisation</a:t>
            </a:r>
          </a:p>
          <a:p>
            <a:pPr lvl="2"/>
            <a:r>
              <a:rPr lang="en-GB" b="0" dirty="0" smtClean="0"/>
              <a:t>Less detail, lower geography</a:t>
            </a:r>
          </a:p>
          <a:p>
            <a:r>
              <a:rPr lang="en-GB" b="0" dirty="0" smtClean="0"/>
              <a:t>Fourth release</a:t>
            </a:r>
            <a:br>
              <a:rPr lang="en-GB" b="0" dirty="0" smtClean="0"/>
            </a:br>
            <a:r>
              <a:rPr lang="en-GB" dirty="0" smtClean="0">
                <a:solidFill>
                  <a:srgbClr val="6E2585"/>
                </a:solidFill>
              </a:rPr>
              <a:t>Detailed characteristics </a:t>
            </a:r>
            <a:r>
              <a:rPr lang="en-GB" b="0" dirty="0" smtClean="0"/>
              <a:t>(equivalent to 2001 Standard)</a:t>
            </a:r>
          </a:p>
          <a:p>
            <a:pPr lvl="1"/>
            <a:r>
              <a:rPr lang="en-GB" dirty="0" smtClean="0"/>
              <a:t>July to October 2013</a:t>
            </a:r>
          </a:p>
          <a:p>
            <a:pPr lvl="2"/>
            <a:r>
              <a:rPr lang="en-GB" dirty="0" smtClean="0"/>
              <a:t>Contents, comparability, data visualisation</a:t>
            </a:r>
          </a:p>
          <a:p>
            <a:pPr lvl="2"/>
            <a:r>
              <a:rPr lang="en-GB" dirty="0" smtClean="0"/>
              <a:t>More detail, higher geography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1143000"/>
          </a:xfrm>
        </p:spPr>
        <p:txBody>
          <a:bodyPr/>
          <a:lstStyle/>
          <a:p>
            <a:r>
              <a:rPr lang="en-GB" dirty="0" smtClean="0"/>
              <a:t>Subsequent releases:</a:t>
            </a:r>
            <a:br>
              <a:rPr lang="en-GB" dirty="0" smtClean="0"/>
            </a:br>
            <a:r>
              <a:rPr lang="en-GB" dirty="0" smtClean="0"/>
              <a:t>specialist products</a:t>
            </a:r>
            <a:endParaRPr lang="en-GB" dirty="0"/>
          </a:p>
        </p:txBody>
      </p:sp>
      <p:sp>
        <p:nvSpPr>
          <p:cNvPr id="5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b="0" dirty="0" smtClean="0">
                <a:solidFill>
                  <a:srgbClr val="6E2585"/>
                </a:solidFill>
              </a:rPr>
              <a:t>Micro data</a:t>
            </a:r>
          </a:p>
          <a:p>
            <a:pPr lvl="1" fontAlgn="t">
              <a:buNone/>
            </a:pPr>
            <a:r>
              <a:rPr lang="en-GB" b="0" dirty="0" smtClean="0"/>
              <a:t>1. Secure</a:t>
            </a:r>
            <a:br>
              <a:rPr lang="en-GB" b="0" dirty="0" smtClean="0"/>
            </a:br>
            <a:r>
              <a:rPr lang="en-GB" b="0" dirty="0" smtClean="0"/>
              <a:t>Individual Controlled Access </a:t>
            </a:r>
            <a:r>
              <a:rPr lang="en-GB" b="0" dirty="0" err="1" smtClean="0"/>
              <a:t>Microdata</a:t>
            </a:r>
            <a:r>
              <a:rPr lang="en-GB" b="0" dirty="0" smtClean="0"/>
              <a:t> Sample (CAMS)</a:t>
            </a:r>
            <a:br>
              <a:rPr lang="en-GB" b="0" dirty="0" smtClean="0"/>
            </a:br>
            <a:r>
              <a:rPr lang="en-GB" b="0" dirty="0" smtClean="0"/>
              <a:t>Household CAMS</a:t>
            </a:r>
          </a:p>
          <a:p>
            <a:pPr lvl="1" fontAlgn="t">
              <a:buNone/>
            </a:pPr>
            <a:r>
              <a:rPr lang="en-GB" b="0" dirty="0" smtClean="0"/>
              <a:t>2. Safeguarded</a:t>
            </a:r>
            <a:br>
              <a:rPr lang="en-GB" b="0" dirty="0" smtClean="0"/>
            </a:br>
            <a:r>
              <a:rPr lang="en-GB" b="0" dirty="0" smtClean="0"/>
              <a:t>Individual Samples of </a:t>
            </a:r>
            <a:r>
              <a:rPr lang="en-GB" b="0" dirty="0" err="1" smtClean="0"/>
              <a:t>Anonymised</a:t>
            </a:r>
            <a:r>
              <a:rPr lang="en-GB" b="0" dirty="0" smtClean="0"/>
              <a:t> Records (SAR)</a:t>
            </a:r>
            <a:br>
              <a:rPr lang="en-GB" b="0" dirty="0" smtClean="0"/>
            </a:br>
            <a:r>
              <a:rPr lang="en-GB" b="0" dirty="0" smtClean="0"/>
              <a:t>Household SAR</a:t>
            </a:r>
          </a:p>
          <a:p>
            <a:pPr lvl="1" fontAlgn="t">
              <a:buNone/>
            </a:pPr>
            <a:r>
              <a:rPr lang="en-GB" b="0" dirty="0" smtClean="0"/>
              <a:t>3. Public Use</a:t>
            </a:r>
            <a:br>
              <a:rPr lang="en-GB" b="0" dirty="0" smtClean="0"/>
            </a:br>
            <a:r>
              <a:rPr lang="en-GB" b="0" dirty="0" smtClean="0"/>
              <a:t>Individual SAR</a:t>
            </a:r>
            <a:br>
              <a:rPr lang="en-GB" b="0" dirty="0" smtClean="0"/>
            </a:br>
            <a:r>
              <a:rPr lang="en-GB" b="0" dirty="0" smtClean="0"/>
              <a:t>Individual Test Dataset</a:t>
            </a:r>
          </a:p>
          <a:p>
            <a:r>
              <a:rPr lang="en-GB" b="0" dirty="0" smtClean="0">
                <a:solidFill>
                  <a:srgbClr val="6E2585"/>
                </a:solidFill>
              </a:rPr>
              <a:t>Flow data</a:t>
            </a:r>
          </a:p>
          <a:p>
            <a:r>
              <a:rPr lang="en-GB" b="0" dirty="0" smtClean="0">
                <a:solidFill>
                  <a:srgbClr val="6E2585"/>
                </a:solidFill>
              </a:rPr>
              <a:t>Small populations</a:t>
            </a:r>
          </a:p>
          <a:p>
            <a:pPr>
              <a:buNone/>
            </a:pPr>
            <a:endParaRPr lang="en-GB" b="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b="0" dirty="0" smtClean="0">
                <a:solidFill>
                  <a:srgbClr val="6E2585"/>
                </a:solidFill>
              </a:rPr>
              <a:t>Alternative population bases</a:t>
            </a:r>
          </a:p>
          <a:p>
            <a:pPr lvl="1"/>
            <a:r>
              <a:rPr lang="en-GB" b="0" dirty="0" smtClean="0"/>
              <a:t>Short term residents</a:t>
            </a:r>
          </a:p>
          <a:p>
            <a:pPr lvl="1"/>
            <a:r>
              <a:rPr lang="en-GB" b="0" dirty="0" smtClean="0"/>
              <a:t>Workplace</a:t>
            </a:r>
          </a:p>
          <a:p>
            <a:pPr lvl="1"/>
            <a:r>
              <a:rPr lang="en-GB" b="0" dirty="0" smtClean="0"/>
              <a:t>Workday</a:t>
            </a:r>
          </a:p>
          <a:p>
            <a:pPr lvl="1"/>
            <a:r>
              <a:rPr lang="en-GB" b="0" dirty="0" smtClean="0"/>
              <a:t>Out of term</a:t>
            </a:r>
          </a:p>
          <a:p>
            <a:pPr lvl="1"/>
            <a:r>
              <a:rPr lang="en-GB" b="0" dirty="0" smtClean="0"/>
              <a:t>Majority of time</a:t>
            </a:r>
          </a:p>
          <a:p>
            <a:r>
              <a:rPr lang="en-GB" b="0" dirty="0" smtClean="0">
                <a:solidFill>
                  <a:srgbClr val="6E2585"/>
                </a:solidFill>
              </a:rPr>
              <a:t>Commissioned tables</a:t>
            </a:r>
          </a:p>
          <a:p>
            <a:pPr>
              <a:buNone/>
            </a:pPr>
            <a:endParaRPr lang="en-GB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1143000"/>
          </a:xfrm>
        </p:spPr>
        <p:txBody>
          <a:bodyPr/>
          <a:lstStyle/>
          <a:p>
            <a:r>
              <a:rPr lang="en-GB" dirty="0" smtClean="0"/>
              <a:t>Subsequent releases:</a:t>
            </a:r>
            <a:br>
              <a:rPr lang="en-GB" dirty="0" smtClean="0"/>
            </a:br>
            <a:r>
              <a:rPr lang="en-GB" dirty="0" smtClean="0"/>
              <a:t>specialist products </a:t>
            </a:r>
            <a:r>
              <a:rPr lang="en-GB" dirty="0" err="1" smtClean="0"/>
              <a:t>contd</a:t>
            </a:r>
            <a:endParaRPr lang="en-GB" dirty="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124744"/>
            <a:ext cx="8352928" cy="5040560"/>
          </a:xfrm>
        </p:spPr>
        <p:txBody>
          <a:bodyPr/>
          <a:lstStyle/>
          <a:p>
            <a:pPr lvl="1"/>
            <a:r>
              <a:rPr lang="en-GB" sz="2400" b="1" dirty="0" smtClean="0"/>
              <a:t>Population and household estimates July 2012</a:t>
            </a:r>
            <a:endParaRPr lang="en-GB" dirty="0" smtClean="0"/>
          </a:p>
          <a:p>
            <a:pPr lvl="2"/>
            <a:r>
              <a:rPr lang="en-GB" dirty="0" smtClean="0"/>
              <a:t>ONS website</a:t>
            </a:r>
          </a:p>
          <a:p>
            <a:pPr lvl="1"/>
            <a:r>
              <a:rPr lang="en-GB" sz="2400" b="1" dirty="0" smtClean="0"/>
              <a:t>Key and quick statistics from November 2012</a:t>
            </a:r>
          </a:p>
          <a:p>
            <a:pPr lvl="2"/>
            <a:r>
              <a:rPr lang="en-GB" dirty="0" smtClean="0"/>
              <a:t>Neighbourhood statistics website, </a:t>
            </a:r>
            <a:r>
              <a:rPr lang="en-GB" dirty="0" err="1" smtClean="0"/>
              <a:t>NeSS</a:t>
            </a:r>
            <a:endParaRPr lang="en-GB" dirty="0" smtClean="0"/>
          </a:p>
          <a:p>
            <a:pPr lvl="3"/>
            <a:r>
              <a:rPr lang="en-GB" sz="1800" dirty="0" smtClean="0"/>
              <a:t>Over ten times as many concurrent users as before</a:t>
            </a:r>
          </a:p>
          <a:p>
            <a:pPr lvl="3"/>
            <a:r>
              <a:rPr lang="en-GB" sz="1800" dirty="0" smtClean="0"/>
              <a:t>Signposted from the ONS landing page</a:t>
            </a:r>
          </a:p>
          <a:p>
            <a:pPr lvl="2"/>
            <a:r>
              <a:rPr lang="en-GB" dirty="0" smtClean="0"/>
              <a:t>NOMIS website</a:t>
            </a:r>
          </a:p>
          <a:p>
            <a:pPr lvl="3"/>
            <a:r>
              <a:rPr lang="en-GB" sz="1800" dirty="0" err="1" smtClean="0"/>
              <a:t>www.nomisweb.co.uk</a:t>
            </a:r>
            <a:endParaRPr lang="en-GB" sz="1800" dirty="0" smtClean="0"/>
          </a:p>
          <a:p>
            <a:pPr lvl="2"/>
            <a:r>
              <a:rPr lang="en-GB" dirty="0" smtClean="0"/>
              <a:t>Bulk supply for those who want the complete set of data</a:t>
            </a:r>
          </a:p>
          <a:p>
            <a:pPr lvl="1"/>
            <a:r>
              <a:rPr lang="en-GB" sz="2400" b="1" dirty="0" smtClean="0"/>
              <a:t>Local and detailed characteristics from March 2013</a:t>
            </a:r>
          </a:p>
          <a:p>
            <a:pPr lvl="2"/>
            <a:r>
              <a:rPr lang="en-GB" dirty="0" smtClean="0"/>
              <a:t>ONS website</a:t>
            </a:r>
          </a:p>
          <a:p>
            <a:pPr lvl="1"/>
            <a:r>
              <a:rPr lang="en-GB" sz="2400" dirty="0" smtClean="0"/>
              <a:t>As data explorer and API come online, census data will make increasing use of added functionality</a:t>
            </a: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323528" y="0"/>
            <a:ext cx="7772400" cy="1143000"/>
          </a:xfrm>
        </p:spPr>
        <p:txBody>
          <a:bodyPr/>
          <a:lstStyle/>
          <a:p>
            <a:r>
              <a:rPr lang="en-GB" dirty="0" smtClean="0"/>
              <a:t>How to get census results</a:t>
            </a:r>
            <a:endParaRPr lang="en-GB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200" b="1" dirty="0" smtClean="0">
                <a:solidFill>
                  <a:srgbClr val="7030A0"/>
                </a:solidFill>
              </a:rPr>
              <a:t>Realising the benefits </a:t>
            </a:r>
            <a:endParaRPr lang="en-GB" sz="3200" b="1" dirty="0">
              <a:solidFill>
                <a:srgbClr val="7030A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268760"/>
            <a:ext cx="8229600" cy="4896544"/>
          </a:xfrm>
        </p:spPr>
        <p:txBody>
          <a:bodyPr>
            <a:normAutofit fontScale="55000" lnSpcReduction="20000"/>
          </a:bodyPr>
          <a:lstStyle/>
          <a:p>
            <a:pPr>
              <a:buNone/>
            </a:pPr>
            <a:r>
              <a:rPr lang="en-GB" sz="4400" b="0" dirty="0" smtClean="0"/>
              <a:t>The census is a rich and unique data set</a:t>
            </a:r>
            <a:endParaRPr lang="en-GB" sz="4400" b="0" dirty="0" smtClean="0">
              <a:solidFill>
                <a:srgbClr val="7030A0"/>
              </a:solidFill>
            </a:endParaRPr>
          </a:p>
          <a:p>
            <a:pPr>
              <a:buNone/>
            </a:pPr>
            <a:endParaRPr lang="en-GB" sz="3800" dirty="0" smtClean="0">
              <a:solidFill>
                <a:srgbClr val="7030A0"/>
              </a:solidFill>
            </a:endParaRPr>
          </a:p>
          <a:p>
            <a:r>
              <a:rPr lang="en-GB" sz="3600" b="0" dirty="0" smtClean="0">
                <a:solidFill>
                  <a:srgbClr val="7030A0"/>
                </a:solidFill>
              </a:rPr>
              <a:t>Census data are used to allocate funds    </a:t>
            </a:r>
          </a:p>
          <a:p>
            <a:r>
              <a:rPr lang="en-GB" sz="3600" b="0" dirty="0" smtClean="0">
                <a:solidFill>
                  <a:srgbClr val="7030A0"/>
                </a:solidFill>
              </a:rPr>
              <a:t>Local authorities use local data on populations so local plans better reflect future local needs and development happens in the right places</a:t>
            </a:r>
          </a:p>
          <a:p>
            <a:r>
              <a:rPr lang="en-GB" sz="3600" b="0" dirty="0" smtClean="0">
                <a:solidFill>
                  <a:srgbClr val="7030A0"/>
                </a:solidFill>
              </a:rPr>
              <a:t>Census underpins consumer market research for the design of surveys</a:t>
            </a:r>
          </a:p>
          <a:p>
            <a:r>
              <a:rPr lang="en-GB" sz="3600" b="0" dirty="0" smtClean="0">
                <a:solidFill>
                  <a:srgbClr val="7030A0"/>
                </a:solidFill>
              </a:rPr>
              <a:t>Census data help retail businesses tailor their stores so that they better match the interests of local people</a:t>
            </a:r>
          </a:p>
          <a:p>
            <a:r>
              <a:rPr lang="en-GB" sz="3600" b="0" dirty="0" smtClean="0">
                <a:solidFill>
                  <a:srgbClr val="7030A0"/>
                </a:solidFill>
              </a:rPr>
              <a:t>Census data can shed light on policy or social issues – family types, carers, areas of deprivation, environmental pressures etc </a:t>
            </a:r>
          </a:p>
          <a:p>
            <a:pPr>
              <a:buNone/>
            </a:pPr>
            <a:endParaRPr lang="en-GB" sz="3600" b="1" dirty="0" smtClean="0"/>
          </a:p>
          <a:p>
            <a:pPr>
              <a:buNone/>
            </a:pPr>
            <a:endParaRPr lang="en-GB" sz="2600" b="1" dirty="0" smtClean="0"/>
          </a:p>
          <a:p>
            <a:pPr>
              <a:buNone/>
            </a:pPr>
            <a:endParaRPr lang="en-GB" sz="2600" b="1" dirty="0" smtClean="0"/>
          </a:p>
          <a:p>
            <a:pPr algn="r">
              <a:buNone/>
            </a:pPr>
            <a:r>
              <a:rPr lang="en-GB" sz="2600" b="1" dirty="0" smtClean="0"/>
              <a:t>…and we aim to ensure that the opportunities </a:t>
            </a:r>
          </a:p>
          <a:p>
            <a:pPr algn="r">
              <a:buNone/>
            </a:pPr>
            <a:r>
              <a:rPr lang="en-GB" sz="2600" b="1" dirty="0" smtClean="0"/>
              <a:t>that the census release presents are maximised</a:t>
            </a:r>
          </a:p>
          <a:p>
            <a:endParaRPr lang="en-GB" sz="2600" dirty="0" smtClean="0"/>
          </a:p>
          <a:p>
            <a:endParaRPr lang="en-GB" sz="2400" dirty="0" smtClean="0"/>
          </a:p>
          <a:p>
            <a:endParaRPr lang="en-GB" sz="2400" dirty="0" smtClean="0"/>
          </a:p>
          <a:p>
            <a:endParaRPr lang="en-GB" sz="2400" dirty="0" smtClean="0"/>
          </a:p>
          <a:p>
            <a:endParaRPr lang="en-GB" sz="2400" dirty="0" smtClean="0"/>
          </a:p>
          <a:p>
            <a:endParaRPr lang="en-GB" sz="2400" dirty="0" smtClean="0"/>
          </a:p>
          <a:p>
            <a:endParaRPr lang="en-GB" sz="2000" dirty="0"/>
          </a:p>
        </p:txBody>
      </p:sp>
      <p:pic>
        <p:nvPicPr>
          <p:cNvPr id="9" name="Picture 8" descr="Housing_Terrace(purple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1520" y="4797152"/>
            <a:ext cx="1440160" cy="1512168"/>
          </a:xfrm>
          <a:prstGeom prst="rect">
            <a:avLst/>
          </a:prstGeom>
        </p:spPr>
      </p:pic>
      <p:pic>
        <p:nvPicPr>
          <p:cNvPr id="10" name="Picture 9" descr="Public_Adults(purple)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228184" y="692696"/>
            <a:ext cx="1440161" cy="1512168"/>
          </a:xfrm>
          <a:prstGeom prst="rect">
            <a:avLst/>
          </a:prstGeom>
        </p:spPr>
      </p:pic>
      <p:pic>
        <p:nvPicPr>
          <p:cNvPr id="11" name="Picture 10" descr="Services_Bus(purple)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547664" y="4653136"/>
            <a:ext cx="1584176" cy="117091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2011 Census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484784"/>
            <a:ext cx="8229600" cy="4525963"/>
          </a:xfrm>
        </p:spPr>
        <p:txBody>
          <a:bodyPr>
            <a:normAutofit/>
          </a:bodyPr>
          <a:lstStyle/>
          <a:p>
            <a:r>
              <a:rPr lang="en-GB" b="0" dirty="0" smtClean="0"/>
              <a:t>27 March 2011</a:t>
            </a:r>
          </a:p>
          <a:p>
            <a:r>
              <a:rPr lang="en-GB" b="0" dirty="0" smtClean="0"/>
              <a:t>England and Wales</a:t>
            </a:r>
          </a:p>
          <a:p>
            <a:pPr lvl="1"/>
            <a:r>
              <a:rPr lang="en-GB" b="0" dirty="0" smtClean="0"/>
              <a:t>People, households, communal establishments</a:t>
            </a:r>
          </a:p>
          <a:p>
            <a:pPr lvl="1"/>
            <a:r>
              <a:rPr lang="en-GB" dirty="0" smtClean="0"/>
              <a:t>Characteristics</a:t>
            </a:r>
            <a:endParaRPr lang="en-GB" b="0" dirty="0" smtClean="0"/>
          </a:p>
          <a:p>
            <a:r>
              <a:rPr lang="en-GB" b="0" dirty="0" smtClean="0"/>
              <a:t>Why are census data important?</a:t>
            </a:r>
          </a:p>
          <a:p>
            <a:pPr lvl="1"/>
            <a:r>
              <a:rPr lang="en-GB" b="0" dirty="0" smtClean="0"/>
              <a:t>Unique</a:t>
            </a:r>
          </a:p>
          <a:p>
            <a:pPr lvl="1"/>
            <a:r>
              <a:rPr lang="en-GB" b="0" dirty="0" smtClean="0"/>
              <a:t>Detailed information across England and Wales at low level of geography</a:t>
            </a:r>
          </a:p>
          <a:p>
            <a:pPr lvl="1"/>
            <a:r>
              <a:rPr lang="en-GB" dirty="0" smtClean="0"/>
              <a:t>Change over time</a:t>
            </a:r>
            <a:endParaRPr lang="en-GB" b="0" dirty="0" smtClean="0"/>
          </a:p>
          <a:p>
            <a:pPr lvl="1"/>
            <a:r>
              <a:rPr lang="en-GB" b="0" dirty="0" smtClean="0"/>
              <a:t>Value for money</a:t>
            </a:r>
          </a:p>
          <a:p>
            <a:pPr lvl="1"/>
            <a:r>
              <a:rPr lang="en-GB" b="0" dirty="0" smtClean="0"/>
              <a:t>Targeted record swapping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200" b="1" dirty="0" smtClean="0">
                <a:solidFill>
                  <a:srgbClr val="7030A0"/>
                </a:solidFill>
              </a:rPr>
              <a:t>Maximising the benefits</a:t>
            </a:r>
            <a:endParaRPr lang="en-GB" sz="3200" b="1" dirty="0">
              <a:solidFill>
                <a:srgbClr val="7030A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1196752"/>
            <a:ext cx="8496944" cy="4857403"/>
          </a:xfrm>
        </p:spPr>
        <p:txBody>
          <a:bodyPr>
            <a:noAutofit/>
          </a:bodyPr>
          <a:lstStyle/>
          <a:p>
            <a:pPr marL="355600" indent="-355600"/>
            <a:r>
              <a:rPr lang="en-GB" sz="2000" b="0" dirty="0" smtClean="0"/>
              <a:t>Identify </a:t>
            </a:r>
            <a:r>
              <a:rPr lang="en-GB" sz="2000" b="0" dirty="0" smtClean="0">
                <a:solidFill>
                  <a:srgbClr val="7030A0"/>
                </a:solidFill>
              </a:rPr>
              <a:t>policy areas </a:t>
            </a:r>
            <a:r>
              <a:rPr lang="en-GB" sz="2000" b="0" dirty="0" smtClean="0"/>
              <a:t>that census data can support</a:t>
            </a:r>
          </a:p>
          <a:p>
            <a:pPr marL="355600" indent="-355600"/>
            <a:r>
              <a:rPr lang="en-GB" sz="2000" b="0" dirty="0" smtClean="0"/>
              <a:t>Engage government departments to exploit census results </a:t>
            </a:r>
          </a:p>
          <a:p>
            <a:pPr marL="342900" lvl="1" indent="-342900">
              <a:buFont typeface="Arial" pitchFamily="34" charset="0"/>
              <a:buChar char="•"/>
            </a:pPr>
            <a:r>
              <a:rPr lang="en-GB" dirty="0" smtClean="0"/>
              <a:t>Ensure </a:t>
            </a:r>
            <a:r>
              <a:rPr lang="en-GB" dirty="0" smtClean="0">
                <a:solidFill>
                  <a:srgbClr val="7030A0"/>
                </a:solidFill>
              </a:rPr>
              <a:t>easy access </a:t>
            </a:r>
            <a:r>
              <a:rPr lang="en-GB" dirty="0" smtClean="0"/>
              <a:t>to data – accessible tools and systems</a:t>
            </a:r>
          </a:p>
          <a:p>
            <a:pPr marL="342900" lvl="1" indent="-342900">
              <a:buFont typeface="Arial" pitchFamily="34" charset="0"/>
              <a:buChar char="•"/>
            </a:pPr>
            <a:r>
              <a:rPr lang="en-GB" dirty="0" smtClean="0"/>
              <a:t>Fully</a:t>
            </a:r>
            <a:r>
              <a:rPr lang="en-GB" dirty="0" smtClean="0">
                <a:solidFill>
                  <a:srgbClr val="7030A0"/>
                </a:solidFill>
              </a:rPr>
              <a:t> utilise </a:t>
            </a:r>
            <a:r>
              <a:rPr lang="en-GB" dirty="0" smtClean="0"/>
              <a:t>all the census data – </a:t>
            </a:r>
            <a:r>
              <a:rPr lang="en-GB" dirty="0" err="1" smtClean="0"/>
              <a:t>eg</a:t>
            </a:r>
            <a:r>
              <a:rPr lang="en-GB" dirty="0" smtClean="0"/>
              <a:t> new questions, cross-classifications </a:t>
            </a:r>
          </a:p>
          <a:p>
            <a:pPr marL="342900" lvl="1" indent="-342900">
              <a:buFont typeface="Arial" pitchFamily="34" charset="0"/>
              <a:buChar char="•"/>
            </a:pPr>
            <a:r>
              <a:rPr lang="en-GB" dirty="0" smtClean="0"/>
              <a:t>Identify </a:t>
            </a:r>
            <a:r>
              <a:rPr lang="en-GB" dirty="0" smtClean="0">
                <a:solidFill>
                  <a:srgbClr val="7030A0"/>
                </a:solidFill>
              </a:rPr>
              <a:t>new users</a:t>
            </a:r>
            <a:r>
              <a:rPr lang="en-GB" dirty="0" smtClean="0"/>
              <a:t> – make outputs interesting and meaningful to ‘me’, media stories, case studies </a:t>
            </a:r>
          </a:p>
          <a:p>
            <a:pPr marL="342900" lvl="1" indent="-342900">
              <a:buFont typeface="Arial" pitchFamily="34" charset="0"/>
              <a:buChar char="•"/>
            </a:pPr>
            <a:r>
              <a:rPr lang="en-GB" dirty="0" smtClean="0">
                <a:solidFill>
                  <a:srgbClr val="7030A0"/>
                </a:solidFill>
              </a:rPr>
              <a:t>Add value </a:t>
            </a:r>
            <a:r>
              <a:rPr lang="en-GB" dirty="0" smtClean="0"/>
              <a:t>by ensuring that the statistics are enhanced </a:t>
            </a:r>
            <a:r>
              <a:rPr lang="en-GB" dirty="0" err="1" smtClean="0"/>
              <a:t>eg</a:t>
            </a:r>
            <a:r>
              <a:rPr lang="en-GB" dirty="0" smtClean="0"/>
              <a:t> analysis, data visualisation           </a:t>
            </a:r>
          </a:p>
          <a:p>
            <a:pPr marL="342900" lvl="1" indent="-342900">
              <a:buFont typeface="Arial" pitchFamily="34" charset="0"/>
              <a:buChar char="•"/>
            </a:pPr>
            <a:r>
              <a:rPr lang="en-GB" dirty="0" smtClean="0"/>
              <a:t>Deliver </a:t>
            </a:r>
            <a:r>
              <a:rPr lang="en-GB" dirty="0" smtClean="0">
                <a:solidFill>
                  <a:srgbClr val="7030A0"/>
                </a:solidFill>
              </a:rPr>
              <a:t>innovation</a:t>
            </a:r>
            <a:r>
              <a:rPr lang="en-GB" dirty="0" smtClean="0"/>
              <a:t> where appropriate </a:t>
            </a:r>
          </a:p>
          <a:p>
            <a:pPr marL="342900" lvl="1" indent="-342900">
              <a:buFont typeface="Arial" pitchFamily="34" charset="0"/>
              <a:buChar char="•"/>
            </a:pPr>
            <a:r>
              <a:rPr lang="en-GB" dirty="0" smtClean="0">
                <a:solidFill>
                  <a:srgbClr val="7030A0"/>
                </a:solidFill>
              </a:rPr>
              <a:t>Encourage use </a:t>
            </a:r>
            <a:r>
              <a:rPr lang="en-GB" dirty="0" smtClean="0"/>
              <a:t>through initiatives, competitions, media</a:t>
            </a:r>
          </a:p>
          <a:p>
            <a:pPr marL="342900" lvl="1" indent="-342900">
              <a:buFont typeface="Arial" pitchFamily="34" charset="0"/>
              <a:buChar char="•"/>
            </a:pPr>
            <a:r>
              <a:rPr lang="en-GB" dirty="0" smtClean="0">
                <a:solidFill>
                  <a:srgbClr val="7030A0"/>
                </a:solidFill>
              </a:rPr>
              <a:t>Develop partnerships </a:t>
            </a:r>
            <a:r>
              <a:rPr lang="en-GB" dirty="0" smtClean="0"/>
              <a:t>with external users who can add</a:t>
            </a:r>
            <a:br>
              <a:rPr lang="en-GB" dirty="0" smtClean="0"/>
            </a:br>
            <a:r>
              <a:rPr lang="en-GB" dirty="0" smtClean="0"/>
              <a:t>value and reach</a:t>
            </a:r>
          </a:p>
          <a:p>
            <a:pPr marL="342900" lvl="1" indent="-342900">
              <a:buFont typeface="Arial" pitchFamily="34" charset="0"/>
              <a:buChar char="•"/>
            </a:pPr>
            <a:endParaRPr lang="en-GB" dirty="0" smtClean="0"/>
          </a:p>
          <a:p>
            <a:pPr marL="342900" lvl="1" indent="-342900">
              <a:buFont typeface="Arial" pitchFamily="34" charset="0"/>
              <a:buChar char="•"/>
            </a:pPr>
            <a:endParaRPr lang="en-GB" dirty="0" smtClean="0"/>
          </a:p>
          <a:p>
            <a:pPr marL="342900" lvl="1" indent="-342900">
              <a:buFont typeface="Arial" pitchFamily="34" charset="0"/>
              <a:buChar char="•"/>
            </a:pPr>
            <a:endParaRPr lang="en-GB" dirty="0" smtClean="0"/>
          </a:p>
          <a:p>
            <a:pPr marL="342900" lvl="1" indent="-342900">
              <a:buFont typeface="Arial" pitchFamily="34" charset="0"/>
              <a:buChar char="•"/>
            </a:pPr>
            <a:endParaRPr lang="en-GB" dirty="0" smtClean="0"/>
          </a:p>
          <a:p>
            <a:pPr marL="342900" lvl="1" indent="-342900">
              <a:buFont typeface="Arial" pitchFamily="34" charset="0"/>
              <a:buChar char="•"/>
            </a:pPr>
            <a:endParaRPr lang="en-GB" dirty="0" smtClean="0"/>
          </a:p>
          <a:p>
            <a:pPr marL="342900" lvl="1" indent="-342900">
              <a:buNone/>
            </a:pPr>
            <a:endParaRPr lang="en-GB" dirty="0" smtClean="0"/>
          </a:p>
          <a:p>
            <a:pPr>
              <a:buNone/>
            </a:pPr>
            <a:endParaRPr lang="en-GB" sz="2000" dirty="0" smtClean="0"/>
          </a:p>
          <a:p>
            <a:pPr>
              <a:buNone/>
            </a:pPr>
            <a:endParaRPr lang="en-GB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b="1" dirty="0" smtClean="0">
                <a:solidFill>
                  <a:srgbClr val="7030A0"/>
                </a:solidFill>
              </a:rPr>
              <a:t>And finally…</a:t>
            </a:r>
            <a:endParaRPr lang="en-GB" b="1" dirty="0">
              <a:solidFill>
                <a:srgbClr val="7030A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3789040"/>
            <a:ext cx="8229600" cy="2304256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n-GB" b="1" dirty="0" smtClean="0">
                <a:solidFill>
                  <a:srgbClr val="7030A0"/>
                </a:solidFill>
              </a:rPr>
              <a:t>Benefit realisation quantification</a:t>
            </a:r>
            <a:endParaRPr lang="en-GB" dirty="0" smtClean="0"/>
          </a:p>
          <a:p>
            <a:pPr algn="ctr">
              <a:buNone/>
            </a:pPr>
            <a:r>
              <a:rPr lang="en-GB" b="0" dirty="0" smtClean="0"/>
              <a:t>In liaison with users, catalogue the uses of the results, prepare case studies and, where possible, aim to place an economic value on the range of uses of data</a:t>
            </a:r>
            <a:endParaRPr lang="en-GB" sz="2000" b="0" dirty="0" smtClean="0"/>
          </a:p>
          <a:p>
            <a:endParaRPr lang="en-GB" dirty="0"/>
          </a:p>
        </p:txBody>
      </p:sp>
      <p:pic>
        <p:nvPicPr>
          <p:cNvPr id="4" name="Picture 2" descr="http://t3.gstatic.com/images?q=tbn:ANd9GcRjzPj2atAjwt_7ZOATZABSWZmxYyvPRm1r_6lFhNdaNE60kwhrPA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4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2051720" y="1268760"/>
            <a:ext cx="4968552" cy="230425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Summary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484784"/>
            <a:ext cx="8229600" cy="4525963"/>
          </a:xfrm>
        </p:spPr>
        <p:txBody>
          <a:bodyPr>
            <a:normAutofit/>
          </a:bodyPr>
          <a:lstStyle/>
          <a:p>
            <a:r>
              <a:rPr lang="en-GB" b="0" dirty="0" smtClean="0"/>
              <a:t>2011 Census</a:t>
            </a:r>
          </a:p>
          <a:p>
            <a:r>
              <a:rPr lang="en-GB" b="0" dirty="0" smtClean="0"/>
              <a:t>National Statistics Code of Practice</a:t>
            </a:r>
          </a:p>
          <a:p>
            <a:r>
              <a:rPr lang="en-GB" b="0" dirty="0" smtClean="0"/>
              <a:t>First results</a:t>
            </a:r>
          </a:p>
          <a:p>
            <a:r>
              <a:rPr lang="en-GB" b="0" dirty="0" smtClean="0"/>
              <a:t>Second release</a:t>
            </a:r>
          </a:p>
          <a:p>
            <a:r>
              <a:rPr lang="en-GB" b="0" dirty="0" smtClean="0"/>
              <a:t>Third release</a:t>
            </a:r>
          </a:p>
          <a:p>
            <a:r>
              <a:rPr lang="en-GB" b="0" dirty="0" smtClean="0"/>
              <a:t>Fourth release</a:t>
            </a:r>
          </a:p>
          <a:p>
            <a:r>
              <a:rPr lang="en-GB" b="0" dirty="0" smtClean="0"/>
              <a:t>Subsequent releases</a:t>
            </a:r>
          </a:p>
          <a:p>
            <a:r>
              <a:rPr lang="en-GB" b="0" dirty="0" smtClean="0"/>
              <a:t>How to get the census numbers</a:t>
            </a:r>
          </a:p>
          <a:p>
            <a:r>
              <a:rPr lang="en-GB" b="0" dirty="0" smtClean="0"/>
              <a:t>Benefits realisation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Prospectus and contact details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b="0" dirty="0" smtClean="0"/>
              <a:t>Online dynamic prospectus 26 March 2012</a:t>
            </a:r>
          </a:p>
          <a:p>
            <a:pPr lvl="1"/>
            <a:r>
              <a:rPr lang="en-GB" dirty="0" smtClean="0"/>
              <a:t>Describes plans and products</a:t>
            </a:r>
          </a:p>
          <a:p>
            <a:pPr lvl="1"/>
            <a:r>
              <a:rPr lang="en-GB" dirty="0" smtClean="0"/>
              <a:t>Timetable updated on an ongoing basis</a:t>
            </a:r>
          </a:p>
          <a:p>
            <a:pPr lvl="1"/>
            <a:r>
              <a:rPr lang="en-GB" dirty="0" smtClean="0"/>
              <a:t>Table layouts and classifications</a:t>
            </a:r>
          </a:p>
          <a:p>
            <a:pPr lvl="1"/>
            <a:r>
              <a:rPr lang="en-GB" dirty="0" smtClean="0"/>
              <a:t>Glossary</a:t>
            </a:r>
          </a:p>
          <a:p>
            <a:r>
              <a:rPr lang="en-GB" b="0" dirty="0" smtClean="0"/>
              <a:t>Sign up for email alerts</a:t>
            </a:r>
            <a:r>
              <a:rPr lang="en-GB" b="0" dirty="0"/>
              <a:t> </a:t>
            </a:r>
            <a:r>
              <a:rPr lang="en-GB" b="0" dirty="0" smtClean="0"/>
              <a:t>via census pages</a:t>
            </a:r>
            <a:br>
              <a:rPr lang="en-GB" b="0" dirty="0" smtClean="0"/>
            </a:br>
            <a:r>
              <a:rPr lang="en-GB" b="0" dirty="0" err="1" smtClean="0">
                <a:hlinkClick r:id="rId3"/>
              </a:rPr>
              <a:t>www.ons.gov.uk</a:t>
            </a:r>
            <a:endParaRPr lang="en-GB" b="0" dirty="0" smtClean="0"/>
          </a:p>
          <a:p>
            <a:r>
              <a:rPr lang="en-GB" b="0" dirty="0" smtClean="0"/>
              <a:t>Contact</a:t>
            </a:r>
            <a:br>
              <a:rPr lang="en-GB" b="0" dirty="0" smtClean="0"/>
            </a:br>
            <a:r>
              <a:rPr lang="en-GB" b="0" dirty="0" err="1" smtClean="0">
                <a:hlinkClick r:id="rId4"/>
              </a:rPr>
              <a:t>census.customerservices@ons.gsi.gov.uk</a:t>
            </a:r>
            <a:r>
              <a:rPr lang="en-GB" b="0" dirty="0" smtClean="0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Questions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3923928" y="2780928"/>
            <a:ext cx="1090464" cy="1180728"/>
          </a:xfrm>
        </p:spPr>
        <p:txBody>
          <a:bodyPr/>
          <a:lstStyle/>
          <a:p>
            <a:pPr algn="ctr">
              <a:buNone/>
            </a:pPr>
            <a:r>
              <a:rPr lang="en-GB" sz="7200" b="0" dirty="0" smtClean="0"/>
              <a:t>?</a:t>
            </a:r>
            <a:endParaRPr lang="en-GB" sz="7200" b="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Code of Practice</a:t>
            </a:r>
            <a:endParaRPr lang="en-GB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395536" y="1412776"/>
            <a:ext cx="8229600" cy="4525963"/>
          </a:xfrm>
        </p:spPr>
        <p:txBody>
          <a:bodyPr/>
          <a:lstStyle/>
          <a:p>
            <a:r>
              <a:rPr lang="en-GB" b="0" dirty="0" smtClean="0"/>
              <a:t>National Statistics Code of Practice</a:t>
            </a:r>
          </a:p>
          <a:p>
            <a:pPr lvl="1"/>
            <a:r>
              <a:rPr lang="en-GB" b="0" dirty="0" smtClean="0"/>
              <a:t>The range of official statistics should meet the needs of users</a:t>
            </a:r>
          </a:p>
          <a:p>
            <a:pPr lvl="1"/>
            <a:r>
              <a:rPr lang="en-GB" b="0" dirty="0" smtClean="0"/>
              <a:t>Statistics should be produced, managed and disseminated to high standards</a:t>
            </a:r>
          </a:p>
          <a:p>
            <a:pPr lvl="1"/>
            <a:r>
              <a:rPr lang="en-GB" b="0" dirty="0" smtClean="0"/>
              <a:t>Statistics should be well explained</a:t>
            </a:r>
          </a:p>
          <a:p>
            <a:pPr lvl="1"/>
            <a:r>
              <a:rPr lang="en-GB" b="1" dirty="0" smtClean="0">
                <a:solidFill>
                  <a:srgbClr val="6E2585"/>
                </a:solidFill>
              </a:rPr>
              <a:t>Communication of statistical ideas</a:t>
            </a:r>
          </a:p>
          <a:p>
            <a:r>
              <a:rPr lang="en-GB" b="0" dirty="0" smtClean="0"/>
              <a:t>What does this mean for ONS and 2011 Census?</a:t>
            </a:r>
          </a:p>
        </p:txBody>
      </p:sp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2" cstate="print"/>
          <a:srcRect l="7043" t="36457" r="6094" b="34681"/>
          <a:stretch>
            <a:fillRect/>
          </a:stretch>
        </p:blipFill>
        <p:spPr bwMode="auto">
          <a:xfrm>
            <a:off x="1691680" y="4365104"/>
            <a:ext cx="5328592" cy="13681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332656"/>
            <a:ext cx="8229600" cy="1143000"/>
          </a:xfrm>
        </p:spPr>
        <p:txBody>
          <a:bodyPr/>
          <a:lstStyle/>
          <a:p>
            <a:r>
              <a:rPr lang="en-GB" dirty="0" smtClean="0"/>
              <a:t>First release: population &amp;</a:t>
            </a:r>
            <a:br>
              <a:rPr lang="en-GB" dirty="0" smtClean="0"/>
            </a:br>
            <a:r>
              <a:rPr lang="en-GB" dirty="0" smtClean="0"/>
              <a:t>household estimates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700808"/>
            <a:ext cx="8229600" cy="4525963"/>
          </a:xfrm>
        </p:spPr>
        <p:txBody>
          <a:bodyPr>
            <a:normAutofit/>
          </a:bodyPr>
          <a:lstStyle/>
          <a:p>
            <a:r>
              <a:rPr lang="en-GB" dirty="0" smtClean="0">
                <a:solidFill>
                  <a:srgbClr val="6E2585"/>
                </a:solidFill>
              </a:rPr>
              <a:t>16 July 2012</a:t>
            </a:r>
          </a:p>
          <a:p>
            <a:r>
              <a:rPr lang="en-GB" b="0" dirty="0" smtClean="0"/>
              <a:t>Single year of age by sex, England and Wales</a:t>
            </a:r>
          </a:p>
          <a:p>
            <a:r>
              <a:rPr lang="en-GB" b="0" dirty="0" smtClean="0"/>
              <a:t>Five year age by sex, </a:t>
            </a:r>
            <a:r>
              <a:rPr lang="en-GB" b="0" dirty="0" err="1" smtClean="0"/>
              <a:t>LADs/UAs</a:t>
            </a:r>
            <a:r>
              <a:rPr lang="en-GB" b="0" dirty="0" smtClean="0"/>
              <a:t> England and Wales</a:t>
            </a:r>
          </a:p>
          <a:p>
            <a:r>
              <a:rPr lang="en-GB" b="0" dirty="0" smtClean="0"/>
              <a:t>Household estimates</a:t>
            </a:r>
          </a:p>
          <a:p>
            <a:r>
              <a:rPr lang="en-GB" b="0" dirty="0" smtClean="0"/>
              <a:t>LA quality assurance information</a:t>
            </a:r>
          </a:p>
          <a:p>
            <a:r>
              <a:rPr lang="en-GB" b="0" dirty="0" smtClean="0"/>
              <a:t>Population </a:t>
            </a:r>
            <a:r>
              <a:rPr lang="en-GB" dirty="0" smtClean="0">
                <a:solidFill>
                  <a:srgbClr val="6E2585"/>
                </a:solidFill>
              </a:rPr>
              <a:t>56.1m</a:t>
            </a:r>
            <a:r>
              <a:rPr lang="en-GB" b="0" dirty="0" smtClean="0"/>
              <a:t> on 27 March 2011</a:t>
            </a:r>
          </a:p>
          <a:p>
            <a:pPr lvl="1"/>
            <a:r>
              <a:rPr lang="en-GB" dirty="0" smtClean="0"/>
              <a:t>England 53.0m</a:t>
            </a:r>
          </a:p>
          <a:p>
            <a:pPr lvl="1"/>
            <a:r>
              <a:rPr lang="en-GB" dirty="0" smtClean="0"/>
              <a:t>Wales 3.1m</a:t>
            </a:r>
          </a:p>
          <a:p>
            <a:pPr lvl="1"/>
            <a:r>
              <a:rPr lang="en-GB" dirty="0" smtClean="0"/>
              <a:t>Females 28.5m (51 per cent)</a:t>
            </a:r>
          </a:p>
          <a:p>
            <a:pPr lvl="1"/>
            <a:r>
              <a:rPr lang="en-GB" dirty="0" smtClean="0"/>
              <a:t>Males 27.6m (49 per cent)</a:t>
            </a:r>
          </a:p>
          <a:p>
            <a:endParaRPr lang="en-GB" b="0" dirty="0" smtClean="0"/>
          </a:p>
          <a:p>
            <a:endParaRPr lang="en-GB" b="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First release </a:t>
            </a:r>
            <a:r>
              <a:rPr lang="en-GB" dirty="0" err="1" smtClean="0"/>
              <a:t>contd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412776"/>
            <a:ext cx="8229600" cy="4525963"/>
          </a:xfrm>
        </p:spPr>
        <p:txBody>
          <a:bodyPr>
            <a:normAutofit lnSpcReduction="10000"/>
          </a:bodyPr>
          <a:lstStyle/>
          <a:p>
            <a:r>
              <a:rPr lang="en-GB" b="0" dirty="0" smtClean="0"/>
              <a:t>Growth</a:t>
            </a:r>
          </a:p>
          <a:p>
            <a:pPr lvl="1"/>
            <a:r>
              <a:rPr lang="en-GB" b="0" dirty="0" smtClean="0"/>
              <a:t>Population </a:t>
            </a:r>
            <a:r>
              <a:rPr lang="en-GB" b="1" dirty="0" smtClean="0">
                <a:solidFill>
                  <a:srgbClr val="6E2585"/>
                </a:solidFill>
              </a:rPr>
              <a:t>grew</a:t>
            </a:r>
            <a:r>
              <a:rPr lang="en-GB" b="0" dirty="0" smtClean="0"/>
              <a:t> by 3.7m (7.1 per cent) since 2001</a:t>
            </a:r>
          </a:p>
          <a:p>
            <a:pPr lvl="1"/>
            <a:r>
              <a:rPr lang="en-GB" b="1" dirty="0" smtClean="0">
                <a:solidFill>
                  <a:srgbClr val="6E2585"/>
                </a:solidFill>
              </a:rPr>
              <a:t>London</a:t>
            </a:r>
            <a:r>
              <a:rPr lang="en-GB" b="0" dirty="0" smtClean="0"/>
              <a:t> region saw </a:t>
            </a:r>
            <a:r>
              <a:rPr lang="en-GB" b="1" dirty="0" smtClean="0">
                <a:solidFill>
                  <a:srgbClr val="6E2585"/>
                </a:solidFill>
              </a:rPr>
              <a:t>biggest</a:t>
            </a:r>
            <a:r>
              <a:rPr lang="en-GB" b="0" dirty="0" smtClean="0"/>
              <a:t> growth, exceeds 8m</a:t>
            </a:r>
          </a:p>
          <a:p>
            <a:pPr lvl="1"/>
            <a:r>
              <a:rPr lang="en-GB" b="0" dirty="0" smtClean="0"/>
              <a:t>Largest number </a:t>
            </a:r>
            <a:r>
              <a:rPr lang="en-GB" b="1" dirty="0" smtClean="0">
                <a:solidFill>
                  <a:srgbClr val="6E2585"/>
                </a:solidFill>
              </a:rPr>
              <a:t>over 65s</a:t>
            </a:r>
            <a:r>
              <a:rPr lang="en-GB" b="0" dirty="0" smtClean="0">
                <a:solidFill>
                  <a:srgbClr val="6E2585"/>
                </a:solidFill>
              </a:rPr>
              <a:t> </a:t>
            </a:r>
            <a:r>
              <a:rPr lang="en-GB" b="0" dirty="0" smtClean="0"/>
              <a:t>since 1801</a:t>
            </a:r>
          </a:p>
          <a:p>
            <a:pPr lvl="1"/>
            <a:r>
              <a:rPr lang="en-GB" b="0" dirty="0" smtClean="0"/>
              <a:t>Increased numbers in </a:t>
            </a:r>
            <a:r>
              <a:rPr lang="en-GB" b="1" dirty="0" smtClean="0">
                <a:solidFill>
                  <a:srgbClr val="6E2585"/>
                </a:solidFill>
              </a:rPr>
              <a:t>20s</a:t>
            </a:r>
          </a:p>
          <a:p>
            <a:pPr lvl="1"/>
            <a:r>
              <a:rPr lang="en-GB" b="0" dirty="0" smtClean="0"/>
              <a:t>Increased number young </a:t>
            </a:r>
            <a:r>
              <a:rPr lang="en-GB" b="1" dirty="0" smtClean="0">
                <a:solidFill>
                  <a:srgbClr val="6E2585"/>
                </a:solidFill>
              </a:rPr>
              <a:t>children</a:t>
            </a:r>
          </a:p>
          <a:p>
            <a:r>
              <a:rPr lang="en-GB" dirty="0" smtClean="0">
                <a:solidFill>
                  <a:srgbClr val="6E2585"/>
                </a:solidFill>
              </a:rPr>
              <a:t>Three</a:t>
            </a:r>
            <a:r>
              <a:rPr lang="en-GB" b="0" dirty="0" smtClean="0"/>
              <a:t> reasons for population change</a:t>
            </a:r>
          </a:p>
          <a:p>
            <a:pPr lvl="1"/>
            <a:r>
              <a:rPr lang="en-GB" b="0" dirty="0" smtClean="0"/>
              <a:t>6.6m </a:t>
            </a:r>
            <a:r>
              <a:rPr lang="en-GB" b="1" dirty="0" smtClean="0">
                <a:solidFill>
                  <a:srgbClr val="6E2585"/>
                </a:solidFill>
              </a:rPr>
              <a:t>births</a:t>
            </a:r>
            <a:r>
              <a:rPr lang="en-GB" b="0" dirty="0" smtClean="0"/>
              <a:t>, 5.0m </a:t>
            </a:r>
            <a:r>
              <a:rPr lang="en-GB" b="1" dirty="0" smtClean="0">
                <a:solidFill>
                  <a:srgbClr val="6E2585"/>
                </a:solidFill>
              </a:rPr>
              <a:t>deaths</a:t>
            </a:r>
            <a:r>
              <a:rPr lang="en-GB" b="0" dirty="0" smtClean="0"/>
              <a:t> in period 2001 to 2011</a:t>
            </a:r>
          </a:p>
          <a:p>
            <a:pPr lvl="2"/>
            <a:r>
              <a:rPr lang="en-GB" b="0" dirty="0" smtClean="0"/>
              <a:t>45 per cent of the increase</a:t>
            </a:r>
          </a:p>
          <a:p>
            <a:pPr lvl="1"/>
            <a:r>
              <a:rPr lang="en-GB" b="0" dirty="0" smtClean="0"/>
              <a:t>2.1m is </a:t>
            </a:r>
            <a:r>
              <a:rPr lang="en-GB" b="1" dirty="0" smtClean="0">
                <a:solidFill>
                  <a:srgbClr val="6E2585"/>
                </a:solidFill>
              </a:rPr>
              <a:t>migration</a:t>
            </a:r>
            <a:r>
              <a:rPr lang="en-GB" b="0" dirty="0" smtClean="0"/>
              <a:t>: international and internal</a:t>
            </a:r>
          </a:p>
          <a:p>
            <a:pPr lvl="2"/>
            <a:r>
              <a:rPr lang="en-GB" b="0" dirty="0" smtClean="0"/>
              <a:t>55 per cent of the increase</a:t>
            </a:r>
          </a:p>
          <a:p>
            <a:pPr lvl="1"/>
            <a:r>
              <a:rPr lang="en-GB" b="0" dirty="0" smtClean="0"/>
              <a:t>Some births are an indirect effect of migration</a:t>
            </a:r>
          </a:p>
          <a:p>
            <a:endParaRPr lang="en-GB" b="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First release </a:t>
            </a:r>
            <a:r>
              <a:rPr lang="en-GB" dirty="0" err="1" smtClean="0"/>
              <a:t>contd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484784"/>
            <a:ext cx="8229600" cy="4525963"/>
          </a:xfrm>
        </p:spPr>
        <p:txBody>
          <a:bodyPr>
            <a:normAutofit/>
          </a:bodyPr>
          <a:lstStyle/>
          <a:p>
            <a:r>
              <a:rPr lang="en-GB" b="0" dirty="0" smtClean="0">
                <a:solidFill>
                  <a:srgbClr val="6E2585"/>
                </a:solidFill>
              </a:rPr>
              <a:t>24 September 2012</a:t>
            </a:r>
          </a:p>
          <a:p>
            <a:r>
              <a:rPr lang="en-GB" b="0" dirty="0" smtClean="0"/>
              <a:t>2011 Census - Population and Household Estimates for England and Wales - Unrounded Figures for the Data Published 16 July 2012</a:t>
            </a:r>
          </a:p>
          <a:p>
            <a:r>
              <a:rPr lang="en-GB" b="0" dirty="0" smtClean="0"/>
              <a:t>2011 Census - Population and Household Estimates for Wales - Unrounded Figures for the Data Published 16 July 2012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560" y="1412776"/>
            <a:ext cx="7550150" cy="4249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539552" y="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defRPr/>
            </a:pPr>
            <a:r>
              <a:rPr lang="en-GB" sz="3200" b="1" kern="0" dirty="0">
                <a:solidFill>
                  <a:srgbClr val="7030A0"/>
                </a:solidFill>
                <a:latin typeface="+mj-lt"/>
                <a:ea typeface="+mj-ea"/>
                <a:cs typeface="+mj-cs"/>
              </a:rPr>
              <a:t>Population growth since 1801</a:t>
            </a:r>
          </a:p>
        </p:txBody>
      </p:sp>
      <p:sp>
        <p:nvSpPr>
          <p:cNvPr id="15364" name="TextBox 4"/>
          <p:cNvSpPr txBox="1">
            <a:spLocks noChangeArrowheads="1"/>
          </p:cNvSpPr>
          <p:nvPr/>
        </p:nvSpPr>
        <p:spPr bwMode="auto">
          <a:xfrm>
            <a:off x="683568" y="980728"/>
            <a:ext cx="7129463" cy="430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GB" sz="2200" dirty="0">
                <a:solidFill>
                  <a:srgbClr val="7030A0"/>
                </a:solidFill>
                <a:cs typeface="Arial" pitchFamily="34" charset="0"/>
              </a:rPr>
              <a:t>England and Wales 1801 to 2011</a:t>
            </a:r>
          </a:p>
        </p:txBody>
      </p:sp>
      <p:sp>
        <p:nvSpPr>
          <p:cNvPr id="15365" name="Rectangle 8"/>
          <p:cNvSpPr>
            <a:spLocks noChangeArrowheads="1"/>
          </p:cNvSpPr>
          <p:nvPr/>
        </p:nvSpPr>
        <p:spPr bwMode="auto">
          <a:xfrm>
            <a:off x="683568" y="5805264"/>
            <a:ext cx="7326313" cy="8617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/>
            <a:r>
              <a:rPr lang="en-GB" sz="1100" dirty="0"/>
              <a:t>Comparison with 2001 and 1991 is based on mid-year population estimates for those  years, comparison with 1981 and earlier is based on census </a:t>
            </a:r>
            <a:r>
              <a:rPr lang="en-GB" sz="1100" dirty="0" smtClean="0"/>
              <a:t>results. No </a:t>
            </a:r>
            <a:r>
              <a:rPr lang="en-GB" sz="1100" dirty="0"/>
              <a:t>census in 1941 due to the Second World War</a:t>
            </a:r>
          </a:p>
          <a:p>
            <a:pPr eaLnBrk="0" hangingPunct="0"/>
            <a:endParaRPr lang="en-GB" sz="1400" dirty="0"/>
          </a:p>
          <a:p>
            <a:pPr eaLnBrk="0" hangingPunct="0"/>
            <a:endParaRPr lang="en-GB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323850" y="333375"/>
            <a:ext cx="8569325" cy="1008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defRPr/>
            </a:pPr>
            <a:r>
              <a:rPr lang="en-GB" sz="2800" b="1" kern="0" dirty="0">
                <a:solidFill>
                  <a:srgbClr val="7030A0"/>
                </a:solidFill>
                <a:latin typeface="+mj-lt"/>
                <a:ea typeface="+mj-ea"/>
                <a:cs typeface="+mj-cs"/>
              </a:rPr>
              <a:t>Population growth rate </a:t>
            </a:r>
            <a:r>
              <a:rPr lang="en-GB" sz="2800" b="1" kern="0" dirty="0" smtClean="0">
                <a:solidFill>
                  <a:srgbClr val="7030A0"/>
                </a:solidFill>
                <a:latin typeface="+mj-lt"/>
                <a:ea typeface="+mj-ea"/>
                <a:cs typeface="+mj-cs"/>
              </a:rPr>
              <a:t>of EU27 countries</a:t>
            </a:r>
            <a:br>
              <a:rPr lang="en-GB" sz="2800" b="1" kern="0" dirty="0" smtClean="0">
                <a:solidFill>
                  <a:srgbClr val="7030A0"/>
                </a:solidFill>
                <a:latin typeface="+mj-lt"/>
                <a:ea typeface="+mj-ea"/>
                <a:cs typeface="+mj-cs"/>
              </a:rPr>
            </a:br>
            <a:r>
              <a:rPr lang="en-GB" sz="2800" b="1" kern="0" dirty="0" smtClean="0">
                <a:solidFill>
                  <a:srgbClr val="7030A0"/>
                </a:solidFill>
                <a:latin typeface="+mj-lt"/>
                <a:ea typeface="+mj-ea"/>
                <a:cs typeface="+mj-cs"/>
              </a:rPr>
              <a:t>2001 </a:t>
            </a:r>
            <a:r>
              <a:rPr lang="en-GB" sz="2800" b="1" kern="0" dirty="0">
                <a:solidFill>
                  <a:srgbClr val="7030A0"/>
                </a:solidFill>
                <a:latin typeface="+mj-lt"/>
                <a:ea typeface="+mj-ea"/>
                <a:cs typeface="+mj-cs"/>
              </a:rPr>
              <a:t>to 2011 </a:t>
            </a:r>
            <a:r>
              <a:rPr lang="en-GB" sz="3200" b="1" kern="0" dirty="0">
                <a:solidFill>
                  <a:srgbClr val="002D46"/>
                </a:solidFill>
                <a:latin typeface="+mj-lt"/>
                <a:ea typeface="+mj-ea"/>
                <a:cs typeface="+mj-cs"/>
              </a:rPr>
              <a:t/>
            </a:r>
            <a:br>
              <a:rPr lang="en-GB" sz="3200" b="1" kern="0" dirty="0">
                <a:solidFill>
                  <a:srgbClr val="002D46"/>
                </a:solidFill>
                <a:latin typeface="+mj-lt"/>
                <a:ea typeface="+mj-ea"/>
                <a:cs typeface="+mj-cs"/>
              </a:rPr>
            </a:br>
            <a:r>
              <a:rPr lang="en-GB" sz="3200" b="1" kern="0" dirty="0">
                <a:solidFill>
                  <a:srgbClr val="002D46"/>
                </a:solidFill>
                <a:latin typeface="+mj-lt"/>
                <a:ea typeface="+mj-ea"/>
                <a:cs typeface="+mj-cs"/>
              </a:rPr>
              <a:t> </a:t>
            </a:r>
          </a:p>
        </p:txBody>
      </p:sp>
      <p:pic>
        <p:nvPicPr>
          <p:cNvPr id="16387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1052736"/>
            <a:ext cx="5861174" cy="5667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ront">
  <a:themeElements>
    <a:clrScheme name="front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fron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rgbClr val="6E2585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rgbClr val="6E2585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fron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ront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ront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ront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ront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ront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ront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ront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ront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ront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ront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ront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ront 13">
        <a:dk1>
          <a:srgbClr val="000000"/>
        </a:dk1>
        <a:lt1>
          <a:srgbClr val="FFFFFF"/>
        </a:lt1>
        <a:dk2>
          <a:srgbClr val="6E2585"/>
        </a:dk2>
        <a:lt2>
          <a:srgbClr val="808080"/>
        </a:lt2>
        <a:accent1>
          <a:srgbClr val="BBE0E3"/>
        </a:accent1>
        <a:accent2>
          <a:srgbClr val="6E2585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632078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Contents">
  <a:themeElements>
    <a:clrScheme name="Contents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Contents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rgbClr val="6E2585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rgbClr val="6E2585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Contents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ntents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ntents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ntents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ntents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ntents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ntents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ntents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ntents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ntents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ntents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ntents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ntents 13">
        <a:dk1>
          <a:srgbClr val="000000"/>
        </a:dk1>
        <a:lt1>
          <a:srgbClr val="FFFFFF"/>
        </a:lt1>
        <a:dk2>
          <a:srgbClr val="6E2585"/>
        </a:dk2>
        <a:lt2>
          <a:srgbClr val="808080"/>
        </a:lt2>
        <a:accent1>
          <a:srgbClr val="BBE0E3"/>
        </a:accent1>
        <a:accent2>
          <a:srgbClr val="6E2585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632078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Divider">
  <a:themeElements>
    <a:clrScheme name="Divider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ivide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rgbClr val="6E2585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rgbClr val="6E2585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ivider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vider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vider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vider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vider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vider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vider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vider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vider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vider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vider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vider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vider 13">
        <a:dk1>
          <a:srgbClr val="000000"/>
        </a:dk1>
        <a:lt1>
          <a:srgbClr val="FFFFFF"/>
        </a:lt1>
        <a:dk2>
          <a:srgbClr val="6E2585"/>
        </a:dk2>
        <a:lt2>
          <a:srgbClr val="808080"/>
        </a:lt2>
        <a:accent1>
          <a:srgbClr val="BBE0E3"/>
        </a:accent1>
        <a:accent2>
          <a:srgbClr val="6E2585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632078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Content slide">
  <a:themeElements>
    <a:clrScheme name="Content slid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Content slid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rgbClr val="6E2585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rgbClr val="6E2585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Content slid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ntent slid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ntent slid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ntent slid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ntent slid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ntent slid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ntent slid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ntent slid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ntent slid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ntent slid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ntent slid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ntent slid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ntent slide 13">
        <a:dk1>
          <a:srgbClr val="000000"/>
        </a:dk1>
        <a:lt1>
          <a:srgbClr val="FFFFFF"/>
        </a:lt1>
        <a:dk2>
          <a:srgbClr val="6E2585"/>
        </a:dk2>
        <a:lt2>
          <a:srgbClr val="808080"/>
        </a:lt2>
        <a:accent1>
          <a:srgbClr val="BBE0E3"/>
        </a:accent1>
        <a:accent2>
          <a:srgbClr val="6E2585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632078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1_Content slide2">
  <a:themeElements>
    <a:clrScheme name="1_Content slide2 13">
      <a:dk1>
        <a:srgbClr val="000000"/>
      </a:dk1>
      <a:lt1>
        <a:srgbClr val="FFFFFF"/>
      </a:lt1>
      <a:dk2>
        <a:srgbClr val="6E2585"/>
      </a:dk2>
      <a:lt2>
        <a:srgbClr val="808080"/>
      </a:lt2>
      <a:accent1>
        <a:srgbClr val="BBE0E3"/>
      </a:accent1>
      <a:accent2>
        <a:srgbClr val="6E2585"/>
      </a:accent2>
      <a:accent3>
        <a:srgbClr val="FFFFFF"/>
      </a:accent3>
      <a:accent4>
        <a:srgbClr val="000000"/>
      </a:accent4>
      <a:accent5>
        <a:srgbClr val="DAEDEF"/>
      </a:accent5>
      <a:accent6>
        <a:srgbClr val="632078"/>
      </a:accent6>
      <a:hlink>
        <a:srgbClr val="009999"/>
      </a:hlink>
      <a:folHlink>
        <a:srgbClr val="99CC00"/>
      </a:folHlink>
    </a:clrScheme>
    <a:fontScheme name="1_Content slide2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rgbClr val="6E2585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rgbClr val="6E2585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1_Content slide2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ntent slide2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ntent slide2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ntent slide2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ntent slide2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ntent slide2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ntent slide2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ntent slide2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ntent slide2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ntent slide2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ntent slide2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ntent slide2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ntent slide2 13">
        <a:dk1>
          <a:srgbClr val="000000"/>
        </a:dk1>
        <a:lt1>
          <a:srgbClr val="FFFFFF"/>
        </a:lt1>
        <a:dk2>
          <a:srgbClr val="6E2585"/>
        </a:dk2>
        <a:lt2>
          <a:srgbClr val="808080"/>
        </a:lt2>
        <a:accent1>
          <a:srgbClr val="BBE0E3"/>
        </a:accent1>
        <a:accent2>
          <a:srgbClr val="6E2585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632078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5757</TotalTime>
  <Words>1009</Words>
  <Application>Microsoft Office PowerPoint</Application>
  <PresentationFormat>On-screen Show (4:3)</PresentationFormat>
  <Paragraphs>269</Paragraphs>
  <Slides>34</Slides>
  <Notes>30</Notes>
  <HiddenSlides>0</HiddenSlides>
  <MMClips>0</MMClips>
  <ScaleCrop>false</ScaleCrop>
  <HeadingPairs>
    <vt:vector size="4" baseType="variant">
      <vt:variant>
        <vt:lpstr>Theme</vt:lpstr>
      </vt:variant>
      <vt:variant>
        <vt:i4>5</vt:i4>
      </vt:variant>
      <vt:variant>
        <vt:lpstr>Slide Titles</vt:lpstr>
      </vt:variant>
      <vt:variant>
        <vt:i4>34</vt:i4>
      </vt:variant>
    </vt:vector>
  </HeadingPairs>
  <TitlesOfParts>
    <vt:vector size="39" baseType="lpstr">
      <vt:lpstr>front</vt:lpstr>
      <vt:lpstr>Contents</vt:lpstr>
      <vt:lpstr>Divider</vt:lpstr>
      <vt:lpstr>Content slide</vt:lpstr>
      <vt:lpstr>1_Content slide2</vt:lpstr>
      <vt:lpstr>Slide 1</vt:lpstr>
      <vt:lpstr>Overview</vt:lpstr>
      <vt:lpstr>2011 Census</vt:lpstr>
      <vt:lpstr>Code of Practice</vt:lpstr>
      <vt:lpstr>First release: population &amp; household estimates</vt:lpstr>
      <vt:lpstr>First release contd</vt:lpstr>
      <vt:lpstr>First release contd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Second release: quick &amp; key statistics</vt:lpstr>
      <vt:lpstr>Second release contd</vt:lpstr>
      <vt:lpstr>Third &amp; fourth releases: local &amp; detailed characteristics</vt:lpstr>
      <vt:lpstr>Subsequent releases: specialist products</vt:lpstr>
      <vt:lpstr>Subsequent releases: specialist products contd</vt:lpstr>
      <vt:lpstr>How to get census results</vt:lpstr>
      <vt:lpstr>Realising the benefits </vt:lpstr>
      <vt:lpstr>Maximising the benefits</vt:lpstr>
      <vt:lpstr>And finally…</vt:lpstr>
      <vt:lpstr>Summary</vt:lpstr>
      <vt:lpstr>Prospectus and contact details</vt:lpstr>
      <vt:lpstr>Questions</vt:lpstr>
    </vt:vector>
  </TitlesOfParts>
  <Company>Office for National Statistics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Rebecca Tyndall</dc:creator>
  <cp:lastModifiedBy>User1</cp:lastModifiedBy>
  <cp:revision>216</cp:revision>
  <dcterms:created xsi:type="dcterms:W3CDTF">2009-01-06T13:50:24Z</dcterms:created>
  <dcterms:modified xsi:type="dcterms:W3CDTF">2012-09-24T15:59:44Z</dcterms:modified>
</cp:coreProperties>
</file>